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455" r:id="rId5"/>
    <p:sldId id="488" r:id="rId6"/>
    <p:sldId id="489" r:id="rId7"/>
    <p:sldId id="487" r:id="rId8"/>
    <p:sldId id="515" r:id="rId9"/>
    <p:sldId id="498" r:id="rId10"/>
    <p:sldId id="511" r:id="rId11"/>
    <p:sldId id="512" r:id="rId12"/>
    <p:sldId id="513" r:id="rId13"/>
    <p:sldId id="492" r:id="rId14"/>
    <p:sldId id="485" r:id="rId15"/>
    <p:sldId id="517" r:id="rId16"/>
    <p:sldId id="483" r:id="rId17"/>
    <p:sldId id="465" r:id="rId18"/>
    <p:sldId id="482" r:id="rId19"/>
    <p:sldId id="506" r:id="rId20"/>
    <p:sldId id="500" r:id="rId21"/>
    <p:sldId id="499" r:id="rId22"/>
    <p:sldId id="507" r:id="rId23"/>
    <p:sldId id="501" r:id="rId24"/>
    <p:sldId id="495" r:id="rId25"/>
    <p:sldId id="502" r:id="rId26"/>
    <p:sldId id="496" r:id="rId27"/>
    <p:sldId id="503" r:id="rId28"/>
    <p:sldId id="510" r:id="rId29"/>
    <p:sldId id="508" r:id="rId30"/>
    <p:sldId id="509" r:id="rId31"/>
    <p:sldId id="490" r:id="rId3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4">
          <p15:clr>
            <a:srgbClr val="A4A3A4"/>
          </p15:clr>
        </p15:guide>
        <p15:guide id="2" pos="40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rea Södergren" initials="PS" lastIdx="0" clrIdx="0"/>
  <p:cmAuthor id="1" name="Linn Widlund" initials="LW" lastIdx="1" clrIdx="1">
    <p:extLst>
      <p:ext uri="{19B8F6BF-5375-455C-9EA6-DF929625EA0E}">
        <p15:presenceInfo xmlns:p15="http://schemas.microsoft.com/office/powerpoint/2012/main" userId="S::linn.widlund@ehalsomyndigheten.se::290faed9-25a2-4df4-a9e4-533f2679b09e" providerId="AD"/>
      </p:ext>
    </p:extLst>
  </p:cmAuthor>
  <p:cmAuthor id="2" name="Ellinor Hellmouth" initials="EH" lastIdx="3" clrIdx="2">
    <p:extLst>
      <p:ext uri="{19B8F6BF-5375-455C-9EA6-DF929625EA0E}">
        <p15:presenceInfo xmlns:p15="http://schemas.microsoft.com/office/powerpoint/2012/main" userId="S::ellinor.hellmouth@ehalsomyndigheten.se::afd6d0b4-bfc4-4178-b6bb-5eb5b05e6e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300"/>
    <a:srgbClr val="FFFFFE"/>
    <a:srgbClr val="E2AC00"/>
    <a:srgbClr val="32DAC4"/>
    <a:srgbClr val="00A7E2"/>
    <a:srgbClr val="DDC4BA"/>
    <a:srgbClr val="EE9BAD"/>
    <a:srgbClr val="55575A"/>
    <a:srgbClr val="672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0288" autoAdjust="0"/>
  </p:normalViewPr>
  <p:slideViewPr>
    <p:cSldViewPr showGuides="1">
      <p:cViewPr varScale="1">
        <p:scale>
          <a:sx n="130" d="100"/>
          <a:sy n="130" d="100"/>
        </p:scale>
        <p:origin x="930" y="114"/>
      </p:cViewPr>
      <p:guideLst>
        <p:guide orient="horz" pos="514"/>
        <p:guide pos="40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9" d="100"/>
          <a:sy n="89" d="100"/>
        </p:scale>
        <p:origin x="373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1A4942AE-5842-7D4B-A5B6-B67F46B30A47}" type="datetime1">
              <a:rPr lang="sv-SE" smtClean="0"/>
              <a:t>2023-01-20</a:t>
            </a:fld>
            <a:endParaRPr lang="sv-SE"/>
          </a:p>
        </p:txBody>
      </p:sp>
      <p:sp>
        <p:nvSpPr>
          <p:cNvPr id="4" name="Platshållare för sidfot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9F270BD3-19F7-4B6C-9CE6-9BAF81C7E986}" type="slidenum">
              <a:rPr lang="sv-SE" smtClean="0"/>
              <a:t>‹#›</a:t>
            </a:fld>
            <a:endParaRPr lang="sv-SE"/>
          </a:p>
        </p:txBody>
      </p:sp>
    </p:spTree>
    <p:extLst>
      <p:ext uri="{BB962C8B-B14F-4D97-AF65-F5344CB8AC3E}">
        <p14:creationId xmlns:p14="http://schemas.microsoft.com/office/powerpoint/2010/main" val="3383559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69348A77-C5EC-2F49-8D60-99A2795519EC}" type="datetime1">
              <a:rPr lang="sv-SE" smtClean="0"/>
              <a:t>2023-01-20</a:t>
            </a:fld>
            <a:endParaRPr lang="en-US"/>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6E611AC6-6AF3-4383-A1A0-9731B5AA9D0B}" type="slidenum">
              <a:rPr lang="en-US" smtClean="0"/>
              <a:t>‹#›</a:t>
            </a:fld>
            <a:endParaRPr lang="en-US"/>
          </a:p>
        </p:txBody>
      </p:sp>
    </p:spTree>
    <p:extLst>
      <p:ext uri="{BB962C8B-B14F-4D97-AF65-F5344CB8AC3E}">
        <p14:creationId xmlns:p14="http://schemas.microsoft.com/office/powerpoint/2010/main" val="40766758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4" name="Platshållare för bildnummer 3"/>
          <p:cNvSpPr>
            <a:spLocks noGrp="1"/>
          </p:cNvSpPr>
          <p:nvPr>
            <p:ph type="sldNum" sz="quarter" idx="10"/>
          </p:nvPr>
        </p:nvSpPr>
        <p:spPr/>
        <p:txBody>
          <a:bodyPr/>
          <a:lstStyle/>
          <a:p>
            <a:fld id="{6E611AC6-6AF3-4383-A1A0-9731B5AA9D0B}" type="slidenum">
              <a:rPr lang="en-US" smtClean="0"/>
              <a:t>1</a:t>
            </a:fld>
            <a:endParaRPr lang="en-US" dirty="0"/>
          </a:p>
        </p:txBody>
      </p:sp>
      <p:sp>
        <p:nvSpPr>
          <p:cNvPr id="5" name="Platshållare för anteckningar 2"/>
          <p:cNvSpPr>
            <a:spLocks noGrp="1"/>
          </p:cNvSpPr>
          <p:nvPr>
            <p:ph type="body" idx="1"/>
          </p:nvPr>
        </p:nvSpPr>
        <p:spPr/>
        <p:txBody>
          <a:bodyPr/>
          <a:lstStyle/>
          <a:p>
            <a:pPr defTabSz="457200" eaLnBrk="0" hangingPunct="0">
              <a:spcBef>
                <a:spcPct val="30000"/>
              </a:spcBef>
            </a:pPr>
            <a:r>
              <a:rPr lang="sv-SE" dirty="0">
                <a:ea typeface="ＭＳ Ｐゴシック" pitchFamily="34" charset="-128"/>
              </a:rPr>
              <a:t>Det här utbildningsmaterialet vänder sig till dig som är farmaceut och ska arbeta med Elektroniskt Expertstöd (EES). </a:t>
            </a:r>
          </a:p>
          <a:p>
            <a:pPr defTabSz="457200" eaLnBrk="0" hangingPunct="0">
              <a:spcBef>
                <a:spcPct val="30000"/>
              </a:spcBef>
            </a:pPr>
            <a:r>
              <a:rPr lang="sv-SE" dirty="0">
                <a:ea typeface="ＭＳ Ｐゴシック" pitchFamily="34" charset="-128"/>
                <a:cs typeface="Arial" charset="0"/>
              </a:rPr>
              <a:t>Dokumentet beskriver de olika funktionerna i EES webbgränssnitt på apotek. </a:t>
            </a:r>
          </a:p>
          <a:p>
            <a:pPr defTabSz="457200" eaLnBrk="0" hangingPunct="0">
              <a:spcBef>
                <a:spcPct val="30000"/>
              </a:spcBef>
            </a:pPr>
            <a:endParaRPr lang="sv-SE" dirty="0">
              <a:ea typeface="ＭＳ Ｐゴシック" pitchFamily="34" charset="-128"/>
            </a:endParaRPr>
          </a:p>
          <a:p>
            <a:pPr marL="0" marR="0" indent="0" algn="l" defTabSz="457200" rtl="0" eaLnBrk="0" fontAlgn="auto" latinLnBrk="0" hangingPunct="0">
              <a:lnSpc>
                <a:spcPct val="100000"/>
              </a:lnSpc>
              <a:spcBef>
                <a:spcPct val="30000"/>
              </a:spcBef>
              <a:spcAft>
                <a:spcPts val="0"/>
              </a:spcAft>
              <a:buClrTx/>
              <a:buSzTx/>
              <a:buFontTx/>
              <a:buNone/>
              <a:tabLst/>
              <a:defRPr/>
            </a:pPr>
            <a:r>
              <a:rPr lang="sv-SE" dirty="0">
                <a:ea typeface="ＭＳ Ｐゴシック" pitchFamily="34" charset="-128"/>
              </a:rPr>
              <a:t>Ansvarig för Elektroniskt Expertstöd är E-hälsomyndigheten.</a:t>
            </a:r>
            <a:r>
              <a:rPr lang="sv-SE" baseline="0" dirty="0">
                <a:ea typeface="ＭＳ Ｐゴシック" pitchFamily="34" charset="-128"/>
              </a:rPr>
              <a:t> </a:t>
            </a:r>
            <a:r>
              <a:rPr lang="sv-SE" dirty="0">
                <a:ea typeface="ＭＳ Ｐゴシック" pitchFamily="34" charset="-128"/>
              </a:rPr>
              <a:t>Genom E-hälsomyndigheten är EES tillgänglig för alla apoteksaktörer på konkurrensneutrala villkor.</a:t>
            </a:r>
            <a:endParaRPr lang="sv-SE" dirty="0">
              <a:solidFill>
                <a:srgbClr val="FF8000"/>
              </a:solidFill>
              <a:ea typeface="ＭＳ Ｐゴシック" pitchFamily="34" charset="-128"/>
            </a:endParaRPr>
          </a:p>
          <a:p>
            <a:pPr defTabSz="457200" eaLnBrk="0" hangingPunct="0">
              <a:spcBef>
                <a:spcPct val="30000"/>
              </a:spcBef>
            </a:pPr>
            <a:endParaRPr lang="sv-SE" dirty="0">
              <a:ea typeface="ＭＳ Ｐゴシック" pitchFamily="34" charset="-128"/>
            </a:endParaRPr>
          </a:p>
          <a:p>
            <a:r>
              <a:rPr lang="sv-SE" dirty="0"/>
              <a:t>Postadress</a:t>
            </a:r>
          </a:p>
          <a:p>
            <a:r>
              <a:rPr lang="sv-SE" dirty="0"/>
              <a:t>E-hälsomyndigheten</a:t>
            </a:r>
          </a:p>
          <a:p>
            <a:r>
              <a:rPr lang="sv-SE" dirty="0"/>
              <a:t>Box 913</a:t>
            </a:r>
          </a:p>
          <a:p>
            <a:r>
              <a:rPr lang="sv-SE" dirty="0"/>
              <a:t>391 29 Kalmar</a:t>
            </a:r>
          </a:p>
          <a:p>
            <a:endParaRPr lang="sv-SE" dirty="0"/>
          </a:p>
          <a:p>
            <a:r>
              <a:rPr lang="sv-SE" dirty="0"/>
              <a:t>Besöksadresser</a:t>
            </a:r>
          </a:p>
          <a:p>
            <a:r>
              <a:rPr lang="sv-SE" dirty="0"/>
              <a:t>Sankt Eriksgatan 117</a:t>
            </a:r>
          </a:p>
          <a:p>
            <a:r>
              <a:rPr lang="sv-SE" dirty="0"/>
              <a:t>113 43 Stockholm</a:t>
            </a:r>
          </a:p>
          <a:p>
            <a:endParaRPr lang="sv-SE" dirty="0"/>
          </a:p>
          <a:p>
            <a:r>
              <a:rPr lang="sv-SE" dirty="0"/>
              <a:t>Södra Långgatan 60</a:t>
            </a:r>
          </a:p>
          <a:p>
            <a:r>
              <a:rPr lang="sv-SE" dirty="0"/>
              <a:t>392 31 Kalmar</a:t>
            </a:r>
            <a:endParaRPr lang="sv-SE" dirty="0">
              <a:ea typeface="ＭＳ Ｐゴシック" pitchFamily="34" charset="-128"/>
            </a:endParaRPr>
          </a:p>
          <a:p>
            <a:pPr defTabSz="457200" eaLnBrk="0" hangingPunct="0">
              <a:spcBef>
                <a:spcPct val="30000"/>
              </a:spcBef>
            </a:pPr>
            <a:r>
              <a:rPr lang="sv-SE" dirty="0">
                <a:ea typeface="ＭＳ Ｐゴシック" pitchFamily="34" charset="-128"/>
              </a:rPr>
              <a:t>Vid frågor och funderingar kontakta servicedesk@ehalsomyndigheten.se</a:t>
            </a:r>
          </a:p>
          <a:p>
            <a:pPr defTabSz="457200" eaLnBrk="0" hangingPunct="0">
              <a:spcBef>
                <a:spcPct val="30000"/>
              </a:spcBef>
            </a:pPr>
            <a:endParaRPr lang="sv-SE" dirty="0">
              <a:ea typeface="ＭＳ Ｐゴシック" pitchFamily="34" charset="-128"/>
            </a:endParaRPr>
          </a:p>
          <a:p>
            <a:pPr defTabSz="457200" eaLnBrk="0" hangingPunct="0">
              <a:spcBef>
                <a:spcPct val="30000"/>
              </a:spcBef>
            </a:pPr>
            <a:r>
              <a:rPr lang="sv-SE" dirty="0">
                <a:ea typeface="ＭＳ Ｐゴシック" pitchFamily="34" charset="-128"/>
              </a:rPr>
              <a:t>Detta material är upphovsrättsskyddat och tillhör E-hälsomyndigheten. Materialet får inte kopieras eller ändras utan E-hälsomyndighetens samtycke.</a:t>
            </a:r>
          </a:p>
          <a:p>
            <a:endParaRPr lang="sv-SE" dirty="0">
              <a:ea typeface="ＭＳ Ｐゴシック" pitchFamily="34" charset="-128"/>
              <a:cs typeface="Arial" charset="0"/>
            </a:endParaRPr>
          </a:p>
          <a:p>
            <a:endParaRPr lang="sv-SE" dirty="0"/>
          </a:p>
        </p:txBody>
      </p:sp>
    </p:spTree>
    <p:extLst>
      <p:ext uri="{BB962C8B-B14F-4D97-AF65-F5344CB8AC3E}">
        <p14:creationId xmlns:p14="http://schemas.microsoft.com/office/powerpoint/2010/main" val="47166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Fliken ”Avslutad signal” är </a:t>
            </a:r>
            <a:r>
              <a:rPr lang="sv-SE" dirty="0" err="1"/>
              <a:t>utgråad</a:t>
            </a:r>
            <a:r>
              <a:rPr lang="sv-SE" dirty="0"/>
              <a:t> (det vill säga går inte att klicka på) och numreringen är satt till ”0” om det inte finns några stängda signaler.</a:t>
            </a:r>
          </a:p>
        </p:txBody>
      </p:sp>
      <p:sp>
        <p:nvSpPr>
          <p:cNvPr id="4" name="Platshållare för bildnummer 3"/>
          <p:cNvSpPr>
            <a:spLocks noGrp="1"/>
          </p:cNvSpPr>
          <p:nvPr>
            <p:ph type="sldNum" sz="quarter" idx="5"/>
          </p:nvPr>
        </p:nvSpPr>
        <p:spPr/>
        <p:txBody>
          <a:bodyPr/>
          <a:lstStyle/>
          <a:p>
            <a:fld id="{6E611AC6-6AF3-4383-A1A0-9731B5AA9D0B}" type="slidenum">
              <a:rPr lang="en-US" smtClean="0"/>
              <a:t>10</a:t>
            </a:fld>
            <a:endParaRPr lang="en-US"/>
          </a:p>
        </p:txBody>
      </p:sp>
    </p:spTree>
    <p:extLst>
      <p:ext uri="{BB962C8B-B14F-4D97-AF65-F5344CB8AC3E}">
        <p14:creationId xmlns:p14="http://schemas.microsoft.com/office/powerpoint/2010/main" val="3520724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dirty="0">
                <a:ea typeface="ＭＳ Ｐゴシック" pitchFamily="34" charset="-128"/>
              </a:rPr>
              <a:t>Farmaceuten kan välja att avsluta signaler både från vyn ”Per signal” och ”Per läkemedel</a:t>
            </a:r>
            <a:r>
              <a:rPr lang="sv-SE" i="1" dirty="0">
                <a:ea typeface="ＭＳ Ｐゴシック" pitchFamily="34" charset="-128"/>
              </a:rPr>
              <a:t>”</a:t>
            </a:r>
            <a:r>
              <a:rPr lang="sv-SE" dirty="0">
                <a:ea typeface="ＭＳ Ｐゴシック" pitchFamily="34" charset="-128"/>
              </a:rPr>
              <a:t>. Exemplet ovan visar vyn ”Per signal”. </a:t>
            </a:r>
          </a:p>
          <a:p>
            <a:endParaRPr lang="sv-SE" dirty="0">
              <a:ea typeface="ＭＳ Ｐゴシック" pitchFamily="34" charset="-128"/>
            </a:endParaRPr>
          </a:p>
          <a:p>
            <a:r>
              <a:rPr lang="sv-SE" dirty="0">
                <a:ea typeface="ＭＳ Ｐゴシック" pitchFamily="34" charset="-128"/>
              </a:rPr>
              <a:t>Bocka för de signaler som ska avslutas och tryck på ”Avsluta” knappen nere i högra hörnet. </a:t>
            </a:r>
          </a:p>
          <a:p>
            <a:r>
              <a:rPr lang="sv-SE" dirty="0">
                <a:ea typeface="ＭＳ Ｐゴシック" pitchFamily="34" charset="-128"/>
              </a:rPr>
              <a:t>Klicka vid behov fram de receptuppgifter som är knutna till den aktuella signalen.</a:t>
            </a:r>
          </a:p>
          <a:p>
            <a:endParaRPr lang="sv-SE" dirty="0">
              <a:ea typeface="ＭＳ Ｐゴシック" pitchFamily="34" charset="-128"/>
            </a:endParaRPr>
          </a:p>
          <a:p>
            <a:r>
              <a:rPr lang="sv-SE" dirty="0">
                <a:ea typeface="ＭＳ Ｐゴシック" pitchFamily="34" charset="-128"/>
              </a:rPr>
              <a:t>I exemplet ovan önskar farmaceuten att avsluta en ”Äldre” signal och en ”Påverkar sjukdom”. </a:t>
            </a:r>
          </a:p>
          <a:p>
            <a:endParaRPr lang="sv-SE" dirty="0">
              <a:ea typeface="ＭＳ Ｐゴシック" pitchFamily="34" charset="-128"/>
            </a:endParaRPr>
          </a:p>
        </p:txBody>
      </p:sp>
      <p:sp>
        <p:nvSpPr>
          <p:cNvPr id="2355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fld id="{E0AAF435-C2C9-4DAB-8957-034BF8DB8F9B}" type="slidenum">
              <a:rPr lang="sv-SE" sz="1200" b="0" i="0" smtClean="0">
                <a:ea typeface="ＭＳ Ｐゴシック" pitchFamily="34" charset="-128"/>
              </a:rPr>
              <a:pPr eaLnBrk="1" hangingPunct="1"/>
              <a:t>11</a:t>
            </a:fld>
            <a:endParaRPr lang="sv-SE" sz="1200" b="0" i="0" dirty="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dirty="0">
                <a:ea typeface="ＭＳ Ｐゴシック" pitchFamily="34" charset="-128"/>
              </a:rPr>
              <a:t>Farmaceuten kan också välja att avsluta signaler utifrån vyn ”Per läkemedel</a:t>
            </a:r>
            <a:r>
              <a:rPr lang="sv-SE" i="1" dirty="0">
                <a:ea typeface="ＭＳ Ｐゴシック" pitchFamily="34" charset="-128"/>
              </a:rPr>
              <a:t>”</a:t>
            </a:r>
            <a:r>
              <a:rPr lang="sv-SE" dirty="0">
                <a:ea typeface="ＭＳ Ｐゴシック" pitchFamily="34" charset="-128"/>
              </a:rPr>
              <a:t>.</a:t>
            </a:r>
          </a:p>
          <a:p>
            <a:r>
              <a:rPr lang="sv-SE" dirty="0">
                <a:ea typeface="ＭＳ Ｐゴシック" pitchFamily="34" charset="-128"/>
              </a:rPr>
              <a:t>Klicka på läkemedelsnamnet för att ta fram associerade signaler och bocka för de signaler man vill avsluta. </a:t>
            </a:r>
          </a:p>
          <a:p>
            <a:r>
              <a:rPr lang="sv-SE" dirty="0">
                <a:ea typeface="ＭＳ Ｐゴシック" pitchFamily="34" charset="-128"/>
              </a:rPr>
              <a:t>Det är bra att påminna sig om att det är en signal för ett visst läkemedel som avslutas, inte hela läkemedlet.</a:t>
            </a:r>
          </a:p>
          <a:p>
            <a:endParaRPr lang="sv-SE" dirty="0">
              <a:ea typeface="ＭＳ Ｐゴシック" pitchFamily="34" charset="-128"/>
            </a:endParaRPr>
          </a:p>
          <a:p>
            <a:r>
              <a:rPr lang="sv-SE" dirty="0">
                <a:ea typeface="ＭＳ Ｐゴシック" pitchFamily="34" charset="-128"/>
              </a:rPr>
              <a:t>I exemplet ovan vill farmaceuten avsluta både signalerna som är knutna till </a:t>
            </a:r>
            <a:r>
              <a:rPr lang="sv-SE" dirty="0" err="1">
                <a:ea typeface="ＭＳ Ｐゴシック" pitchFamily="34" charset="-128"/>
              </a:rPr>
              <a:t>Allorpurinol</a:t>
            </a:r>
            <a:r>
              <a:rPr lang="sv-SE" dirty="0">
                <a:ea typeface="ＭＳ Ｐゴシック" pitchFamily="34" charset="-128"/>
              </a:rPr>
              <a:t>, och klickar därför först på det läkemedelsnamnet för att ta fram signalerna och bockar därefter i både ”Dubbelmedicinering” och ”Påverkar sjukdom”. </a:t>
            </a:r>
          </a:p>
          <a:p>
            <a:r>
              <a:rPr lang="sv-SE" dirty="0">
                <a:ea typeface="ＭＳ Ｐゴシック" pitchFamily="34" charset="-128"/>
              </a:rPr>
              <a:t> </a:t>
            </a:r>
          </a:p>
          <a:p>
            <a:r>
              <a:rPr lang="sv-SE" dirty="0">
                <a:ea typeface="ＭＳ Ｐゴシック" pitchFamily="34" charset="-128"/>
              </a:rPr>
              <a:t>För att komma vidare, tryck på ”Avsluta” nere i högra hörnet.</a:t>
            </a:r>
          </a:p>
          <a:p>
            <a:pPr eaLnBrk="1" hangingPunct="1"/>
            <a:endParaRPr lang="sv-SE" dirty="0">
              <a:ea typeface="ＭＳ Ｐゴシック" pitchFamily="34" charset="-128"/>
            </a:endParaRPr>
          </a:p>
        </p:txBody>
      </p:sp>
      <p:sp>
        <p:nvSpPr>
          <p:cNvPr id="245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fld id="{255F36A6-724B-4CD1-81DE-880043A8F46B}" type="slidenum">
              <a:rPr lang="sv-SE" sz="1200" b="0" i="0" smtClean="0">
                <a:ea typeface="ＭＳ Ｐゴシック" pitchFamily="34" charset="-128"/>
              </a:rPr>
              <a:pPr eaLnBrk="1" hangingPunct="1"/>
              <a:t>12</a:t>
            </a:fld>
            <a:endParaRPr lang="sv-SE" sz="1200" b="0" i="0" dirty="0">
              <a:ea typeface="ＭＳ Ｐゴシック" pitchFamily="34" charset="-128"/>
            </a:endParaRPr>
          </a:p>
        </p:txBody>
      </p:sp>
    </p:spTree>
    <p:extLst>
      <p:ext uri="{BB962C8B-B14F-4D97-AF65-F5344CB8AC3E}">
        <p14:creationId xmlns:p14="http://schemas.microsoft.com/office/powerpoint/2010/main" val="147989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eaLnBrk="1" hangingPunct="1"/>
            <a:r>
              <a:rPr lang="sv-SE" dirty="0">
                <a:ea typeface="ＭＳ Ｐゴシック" pitchFamily="34" charset="-128"/>
              </a:rPr>
              <a:t>Oavsett vilken ingång (Per läkemedel/Per signal) som väljs måste farmaceuten som nästa steg välja en stängningsorsak/åtgärd. </a:t>
            </a:r>
          </a:p>
          <a:p>
            <a:pPr eaLnBrk="1" hangingPunct="1"/>
            <a:r>
              <a:rPr lang="sv-SE" dirty="0">
                <a:ea typeface="ＭＳ Ｐゴシック" pitchFamily="34" charset="-128"/>
              </a:rPr>
              <a:t>De signaler som farmaceuten tidigare bestämde sig för att avsluta visas nu i en gemensam bild och farmaceuten kan välja att avsluta alla signaler gemensamt med samma stängningsorsak/åtgärd eller välja att avsluta dem en och en med olika stängningsorsaker/åtgärder. </a:t>
            </a:r>
          </a:p>
          <a:p>
            <a:pPr eaLnBrk="1" hangingPunct="1"/>
            <a:endParaRPr lang="sv-SE" dirty="0">
              <a:ea typeface="ＭＳ Ｐゴシック" pitchFamily="34" charset="-128"/>
            </a:endParaRPr>
          </a:p>
          <a:p>
            <a:pPr eaLnBrk="1" hangingPunct="1"/>
            <a:r>
              <a:rPr lang="sv-SE" dirty="0">
                <a:ea typeface="ＭＳ Ｐゴシック" pitchFamily="34" charset="-128"/>
              </a:rPr>
              <a:t>Om den signal som farmaceuten tidigare valde att avsluta är en så kallad buntad signal kommer den i detta läge att ”veckla” ut sig och därigenom får farmaceuten möjlighet att avsluta den signal som var knutet till ett specifikt läkemedel. </a:t>
            </a:r>
          </a:p>
          <a:p>
            <a:pPr eaLnBrk="1" hangingPunct="1"/>
            <a:endParaRPr lang="sv-SE" dirty="0">
              <a:ea typeface="ＭＳ Ｐゴシック" pitchFamily="34" charset="-128"/>
            </a:endParaRPr>
          </a:p>
          <a:p>
            <a:r>
              <a:rPr lang="sv-SE" dirty="0">
                <a:ea typeface="ＭＳ Ｐゴシック" pitchFamily="34" charset="-128"/>
              </a:rPr>
              <a:t>I exemplet ovan vill farmaceuten avsluta de olika signalerna var och en för sig och får därmed välja separata stängningsorsaker/åtgärder. Välj åtgärdstext genom att klicka på pilen i drop-down menyn. Det finns totalt finns 7 olika åtgärdstexter att välja mellan. </a:t>
            </a:r>
          </a:p>
          <a:p>
            <a:pPr eaLnBrk="1" hangingPunct="1"/>
            <a:endParaRPr lang="sv-SE" dirty="0">
              <a:ea typeface="ＭＳ Ｐゴシック" pitchFamily="34" charset="-128"/>
            </a:endParaRPr>
          </a:p>
          <a:p>
            <a:pPr eaLnBrk="1" hangingPunct="1"/>
            <a:r>
              <a:rPr lang="sv-SE" dirty="0">
                <a:ea typeface="ＭＳ Ｐゴシック" pitchFamily="34" charset="-128"/>
              </a:rPr>
              <a:t>Kommentarsfältet är frivilligt och kan vara värdefullt då farmaceuten vill komplettera med någon ytterligare information. </a:t>
            </a:r>
          </a:p>
          <a:p>
            <a:pPr eaLnBrk="1" hangingPunct="1"/>
            <a:r>
              <a:rPr lang="sv-SE" dirty="0">
                <a:ea typeface="ＭＳ Ｐゴシック" pitchFamily="34" charset="-128"/>
              </a:rPr>
              <a:t>Ange signum och tryck på avsluta. Fältet signum är obligatoriskt och måste fyllas i för att signalen ska kunna avslutas. De stängda signalerna flyttas nu från vyn ”Per signal/Per läkemedel</a:t>
            </a:r>
            <a:r>
              <a:rPr lang="sv-SE" i="1" dirty="0">
                <a:ea typeface="ＭＳ Ｐゴシック" pitchFamily="34" charset="-128"/>
              </a:rPr>
              <a:t>” </a:t>
            </a:r>
            <a:r>
              <a:rPr lang="sv-SE" dirty="0">
                <a:ea typeface="ＭＳ Ｐゴシック" pitchFamily="34" charset="-128"/>
              </a:rPr>
              <a:t>och hamnar under fliken ”Avslutade signaler</a:t>
            </a:r>
            <a:r>
              <a:rPr lang="sv-SE" i="1" dirty="0">
                <a:ea typeface="ＭＳ Ｐゴシック" pitchFamily="34" charset="-128"/>
              </a:rPr>
              <a:t>”</a:t>
            </a:r>
            <a:r>
              <a:rPr lang="sv-SE" dirty="0">
                <a:ea typeface="ＭＳ Ｐゴシック" pitchFamily="34" charset="-128"/>
              </a:rPr>
              <a:t>.</a:t>
            </a:r>
          </a:p>
          <a:p>
            <a:pPr eaLnBrk="1" hangingPunct="1"/>
            <a:endParaRPr lang="sv-SE" dirty="0">
              <a:ea typeface="ＭＳ Ｐゴシック" pitchFamily="34" charset="-128"/>
            </a:endParaRPr>
          </a:p>
          <a:p>
            <a:pPr eaLnBrk="1" hangingPunct="1"/>
            <a:r>
              <a:rPr lang="sv-SE" dirty="0">
                <a:ea typeface="ＭＳ Ｐゴシック" pitchFamily="34" charset="-128"/>
              </a:rPr>
              <a:t>För att avsluta flera signaler samtidigt: klicka i rutan ”Avsluta signaler med samma åtgärdstext” uppe i vänstra hörnet. Farmaceuten får då upp en ny bild med möjlighet att välja en gemensam stängningsorsak/åtgärd samt skriva en gemensam kommentar.</a:t>
            </a:r>
          </a:p>
          <a:p>
            <a:pPr eaLnBrk="1" hangingPunct="1"/>
            <a:endParaRPr lang="sv-SE" dirty="0">
              <a:ea typeface="ＭＳ Ｐゴシック" pitchFamily="34" charset="-128"/>
            </a:endParaRPr>
          </a:p>
          <a:p>
            <a:pPr eaLnBrk="1" hangingPunct="1"/>
            <a:r>
              <a:rPr lang="sv-SE" dirty="0">
                <a:ea typeface="ＭＳ Ｐゴシック" pitchFamily="34" charset="-128"/>
              </a:rPr>
              <a:t>Om något blivit fel tryck på ”Avbryt”, och man kommer tillbaka till föregående bild, välj annars OK. </a:t>
            </a:r>
          </a:p>
        </p:txBody>
      </p:sp>
      <p:sp>
        <p:nvSpPr>
          <p:cNvPr id="2560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fld id="{9A4C2C6E-E2F6-4CE8-9C45-B772E6D90D32}" type="slidenum">
              <a:rPr lang="sv-SE" sz="1200" b="0" i="0" smtClean="0">
                <a:ea typeface="ＭＳ Ｐゴシック" pitchFamily="34" charset="-128"/>
              </a:rPr>
              <a:pPr eaLnBrk="1" hangingPunct="1"/>
              <a:t>13</a:t>
            </a:fld>
            <a:endParaRPr lang="sv-SE" sz="1200" b="0" i="0" dirty="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p:cNvSpPr>
            <a:spLocks noGrp="1" noRot="1" noChangeAspect="1" noTextEdit="1"/>
          </p:cNvSpPr>
          <p:nvPr>
            <p:ph type="sldImg"/>
          </p:nvPr>
        </p:nvSpPr>
        <p:spPr bwMode="auto">
          <a:xfrm>
            <a:off x="2039938" y="744538"/>
            <a:ext cx="4302125" cy="2420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a:xfrm>
            <a:off x="679768" y="3555857"/>
            <a:ext cx="5438140" cy="5626713"/>
          </a:xfrm>
        </p:spPr>
        <p:txBody>
          <a:bodyPr>
            <a:normAutofit lnSpcReduction="10000"/>
          </a:bodyPr>
          <a:lstStyle/>
          <a:p>
            <a:pPr>
              <a:defRPr/>
            </a:pPr>
            <a:r>
              <a:rPr lang="sv-SE" dirty="0"/>
              <a:t>De olika åtgärdsorsakerna är utformade för att lyfta fram det arbete som farmaceuten bidrar med i sin yrkesroll. </a:t>
            </a:r>
          </a:p>
          <a:p>
            <a:pPr>
              <a:defRPr/>
            </a:pPr>
            <a:endParaRPr lang="sv-SE" dirty="0"/>
          </a:p>
          <a:p>
            <a:pPr marL="171450" indent="-171450">
              <a:buFont typeface="Arial" panose="020B0604020202020204" pitchFamily="34" charset="0"/>
              <a:buChar char="•"/>
              <a:defRPr/>
            </a:pPr>
            <a:r>
              <a:rPr lang="sv-SE" i="1" dirty="0"/>
              <a:t>Dialog med patient - verifiering av behandling: </a:t>
            </a:r>
            <a:r>
              <a:rPr lang="sv-SE" dirty="0"/>
              <a:t>Via kunddialogen säkerställer farmaceuten om att patienten förstår vad, hur och varför hon/han ska ta sitt läkemedel. Patienten upplever, förhoppningsvis, ökad trygghet vilket stärker patienten till fortsatt behandling och leder till förbättrad läkemedelsanvändning samt ökad patientsäkerhet.</a:t>
            </a:r>
          </a:p>
          <a:p>
            <a:pPr marL="171450" indent="-171450">
              <a:buFont typeface="Arial" panose="020B0604020202020204" pitchFamily="34" charset="0"/>
              <a:buChar char="•"/>
              <a:defRPr/>
            </a:pPr>
            <a:endParaRPr lang="sv-SE" dirty="0"/>
          </a:p>
          <a:p>
            <a:pPr marL="171450" indent="-171450">
              <a:buFont typeface="Arial" panose="020B0604020202020204" pitchFamily="34" charset="0"/>
              <a:buChar char="•"/>
              <a:defRPr/>
            </a:pPr>
            <a:r>
              <a:rPr lang="sv-SE" i="1" dirty="0"/>
              <a:t>Dialog med patient - verifiering av behandling: </a:t>
            </a:r>
            <a:r>
              <a:rPr lang="sv-SE" dirty="0"/>
              <a:t>Farmaceuten har i dialog med patient använt sin professionella kompetens för att bedöma och säkerställa att behandlingen fungerar tillfredsställande.</a:t>
            </a:r>
          </a:p>
          <a:p>
            <a:pPr marL="171450" indent="-171450">
              <a:buFont typeface="Arial" panose="020B0604020202020204" pitchFamily="34" charset="0"/>
              <a:buChar char="•"/>
              <a:defRPr/>
            </a:pPr>
            <a:endParaRPr lang="sv-SE" dirty="0"/>
          </a:p>
          <a:p>
            <a:pPr marL="171450" indent="-171450">
              <a:buFont typeface="Arial" panose="020B0604020202020204" pitchFamily="34" charset="0"/>
              <a:buChar char="•"/>
              <a:defRPr/>
            </a:pPr>
            <a:r>
              <a:rPr lang="sv-SE" i="1" dirty="0"/>
              <a:t>Dialog med patient - hänvisning till förskrivare: </a:t>
            </a:r>
            <a:r>
              <a:rPr lang="sv-SE" dirty="0"/>
              <a:t>Då patienten känner sig osäker på behandlingen har farmaceuten efter dialog hänvisat till förskrivaren. Farmaceuten har vid denna åtgärd gjort bedömningen att ingen annan åtgärd är akut.</a:t>
            </a:r>
          </a:p>
          <a:p>
            <a:pPr marL="171450" indent="-171450">
              <a:buFont typeface="Arial" panose="020B0604020202020204" pitchFamily="34" charset="0"/>
              <a:buChar char="•"/>
              <a:defRPr/>
            </a:pPr>
            <a:endParaRPr lang="sv-SE" dirty="0"/>
          </a:p>
          <a:p>
            <a:pPr marL="171450" indent="-171450">
              <a:buFont typeface="Arial" panose="020B0604020202020204" pitchFamily="34" charset="0"/>
              <a:buChar char="•"/>
              <a:defRPr/>
            </a:pPr>
            <a:r>
              <a:rPr lang="sv-SE" i="1" dirty="0"/>
              <a:t>Dialog med patient – makulering av recept:</a:t>
            </a:r>
            <a:r>
              <a:rPr lang="sv-SE" dirty="0"/>
              <a:t> I dialog mellan farmaceut och patient har det framkommit att det aktuella läkemedlet ej längre är aktuellt för behandling. För att minska risken för felmedicinering i framtiden makulerar farmaceuten, i samråd med patienten, det aktuella receptet. </a:t>
            </a:r>
          </a:p>
          <a:p>
            <a:pPr marL="171450" indent="-171450">
              <a:buFont typeface="Arial" panose="020B0604020202020204" pitchFamily="34" charset="0"/>
              <a:buChar char="•"/>
              <a:defRPr/>
            </a:pPr>
            <a:endParaRPr lang="sv-SE" dirty="0"/>
          </a:p>
          <a:p>
            <a:pPr marL="171450" indent="-171450">
              <a:buFont typeface="Arial" panose="020B0604020202020204" pitchFamily="34" charset="0"/>
              <a:buChar char="•"/>
              <a:defRPr/>
            </a:pPr>
            <a:r>
              <a:rPr lang="sv-SE" i="1" dirty="0"/>
              <a:t>Kontakt med förskrivare - ändring av recept:</a:t>
            </a:r>
            <a:r>
              <a:rPr lang="sv-SE" dirty="0"/>
              <a:t> Farmaceuten har kontaktat förskrivaren vilken ändrat behandlingen. De åtgärder som förskrivaren kan ha vidtagit är utsättande eller byte av läkemedel, byte av styrka, ändrat dosering eller bytt läkemedelsform.</a:t>
            </a:r>
          </a:p>
          <a:p>
            <a:pPr marL="171450" indent="-171450">
              <a:buFont typeface="Arial" panose="020B0604020202020204" pitchFamily="34" charset="0"/>
              <a:buChar char="•"/>
              <a:defRPr/>
            </a:pPr>
            <a:endParaRPr lang="sv-SE" dirty="0"/>
          </a:p>
          <a:p>
            <a:pPr marL="171450" indent="-171450">
              <a:buFont typeface="Arial" panose="020B0604020202020204" pitchFamily="34" charset="0"/>
              <a:buChar char="•"/>
              <a:defRPr/>
            </a:pPr>
            <a:r>
              <a:rPr lang="sv-SE" i="1" dirty="0"/>
              <a:t>Kontakt med förskrivare - utan ändring av recept:</a:t>
            </a:r>
            <a:r>
              <a:rPr lang="sv-SE" dirty="0"/>
              <a:t> Farmaceuten har kontaktat förskrivaren vilken bedömt att ingen ändring av behandlingen ska göras.</a:t>
            </a:r>
          </a:p>
          <a:p>
            <a:pPr marL="171450" indent="-171450">
              <a:buFont typeface="Arial" panose="020B0604020202020204" pitchFamily="34" charset="0"/>
              <a:buChar char="•"/>
              <a:defRPr/>
            </a:pPr>
            <a:endParaRPr lang="sv-SE" dirty="0"/>
          </a:p>
          <a:p>
            <a:pPr marL="171450" indent="-171450">
              <a:buFont typeface="Arial" panose="020B0604020202020204" pitchFamily="34" charset="0"/>
              <a:buChar char="•"/>
              <a:defRPr/>
            </a:pPr>
            <a:r>
              <a:rPr lang="sv-SE" i="1" dirty="0"/>
              <a:t>Enbart farmaceutisk bedömning:</a:t>
            </a:r>
            <a:r>
              <a:rPr lang="sv-SE" dirty="0"/>
              <a:t> Farmaceuten har utan dialog med patienten använt sin professionella kompetens för att bedöma att signalen inte är relevant.</a:t>
            </a:r>
          </a:p>
          <a:p>
            <a:pPr marL="171450" indent="-171450">
              <a:buFont typeface="Arial" panose="020B0604020202020204" pitchFamily="34" charset="0"/>
              <a:buChar char="•"/>
              <a:defRPr/>
            </a:pPr>
            <a:endParaRPr lang="sv-SE" dirty="0"/>
          </a:p>
          <a:p>
            <a:pPr marL="171450" indent="-171450">
              <a:buFont typeface="Arial" panose="020B0604020202020204" pitchFamily="34" charset="0"/>
              <a:buChar char="•"/>
              <a:defRPr/>
            </a:pPr>
            <a:r>
              <a:rPr lang="sv-SE" i="1" dirty="0"/>
              <a:t>Annan åtgärd: </a:t>
            </a:r>
            <a:r>
              <a:rPr lang="sv-SE" dirty="0"/>
              <a:t>Ingen av ovanstående åtgärdstexter stämmer överens med den åtgärd som vidtagits för att lösa det eventuella läkemedelsproblemet.</a:t>
            </a:r>
          </a:p>
          <a:p>
            <a:pPr>
              <a:defRPr/>
            </a:pPr>
            <a:endParaRPr lang="sv-SE" dirty="0"/>
          </a:p>
        </p:txBody>
      </p:sp>
      <p:sp>
        <p:nvSpPr>
          <p:cNvPr id="2662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fld id="{9C9D1A7E-F91F-4A38-9DC8-5DF032788576}" type="slidenum">
              <a:rPr lang="sv-SE" sz="1200" b="0" i="0" smtClean="0">
                <a:ea typeface="ＭＳ Ｐゴシック" pitchFamily="34" charset="-128"/>
              </a:rPr>
              <a:pPr eaLnBrk="1" hangingPunct="1"/>
              <a:t>14</a:t>
            </a:fld>
            <a:endParaRPr lang="sv-SE" sz="1200" b="0" i="0" dirty="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dirty="0">
                <a:ea typeface="ＭＳ Ｐゴシック" pitchFamily="34" charset="-128"/>
              </a:rPr>
              <a:t>De signaler som avslutats/åtgärdats flyttas från ”Per signal/Per läkemedel” och hamnar under fliken ”Avslutade signaler”.</a:t>
            </a:r>
          </a:p>
          <a:p>
            <a:pPr eaLnBrk="1" hangingPunct="1"/>
            <a:endParaRPr lang="sv-SE" dirty="0">
              <a:ea typeface="ＭＳ Ｐゴシック" pitchFamily="34" charset="-128"/>
            </a:endParaRPr>
          </a:p>
          <a:p>
            <a:pPr eaLnBrk="1" hangingPunct="1"/>
            <a:r>
              <a:rPr lang="sv-SE" dirty="0">
                <a:ea typeface="ＭＳ Ｐゴシック" pitchFamily="34" charset="-128"/>
              </a:rPr>
              <a:t>Om farmaceuten har funderingar över tidigare avslutade signaler kan man gå in under fliken ”Avslutade signaler” för att söka efter mera information.</a:t>
            </a:r>
          </a:p>
          <a:p>
            <a:pPr eaLnBrk="1" hangingPunct="1"/>
            <a:endParaRPr lang="sv-SE" dirty="0">
              <a:ea typeface="ＭＳ Ｐゴシック" pitchFamily="34" charset="-128"/>
            </a:endParaRPr>
          </a:p>
        </p:txBody>
      </p:sp>
      <p:sp>
        <p:nvSpPr>
          <p:cNvPr id="2765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fld id="{1BD5BE12-67C7-4AC9-BB3D-9E8A38D52CD0}" type="slidenum">
              <a:rPr lang="sv-SE" sz="1200" b="0" i="0" smtClean="0">
                <a:ea typeface="ＭＳ Ｐゴシック" pitchFamily="34" charset="-128"/>
              </a:rPr>
              <a:pPr eaLnBrk="1" hangingPunct="1"/>
              <a:t>15</a:t>
            </a:fld>
            <a:endParaRPr lang="sv-SE" sz="1200" b="0" i="0" dirty="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dirty="0">
                <a:ea typeface="ＭＳ Ｐゴシック" pitchFamily="34" charset="-128"/>
              </a:rPr>
              <a:t>För att få fram detaljerad information om den avslutade signalen, klicka på datum då signalen avslutades/stängdes. </a:t>
            </a:r>
          </a:p>
          <a:p>
            <a:pPr eaLnBrk="1" hangingPunct="1"/>
            <a:r>
              <a:rPr lang="sv-SE" dirty="0">
                <a:ea typeface="ＭＳ Ｐゴシック" pitchFamily="34" charset="-128"/>
              </a:rPr>
              <a:t>Förutom uppgifter om själva signalen, finns också stängningsinformation såsom vald åtgärd med eventuell kommentar. Det framgår också när signalen stängdes och av vem.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Stängda signaler finns under fliken Avslutade signaler så länge de är aktuella.</a:t>
            </a:r>
          </a:p>
          <a:p>
            <a:pPr lvl="0"/>
            <a:r>
              <a:rPr lang="sv-SE" sz="1200" kern="1200" dirty="0">
                <a:solidFill>
                  <a:schemeClr val="tx1"/>
                </a:solidFill>
                <a:effectLst/>
                <a:latin typeface="+mn-lt"/>
                <a:ea typeface="+mn-ea"/>
                <a:cs typeface="+mn-cs"/>
              </a:rPr>
              <a:t>Signaler som utgår från ett recept (hög dos, åldersvarning barn/äldre och könsspecifikt) finns kvar så länge receptet är aktuellt, när receptet blir inaktuellt försvinner signalen.</a:t>
            </a:r>
          </a:p>
          <a:p>
            <a:pPr lvl="0"/>
            <a:r>
              <a:rPr lang="sv-SE" sz="1200" kern="1200" dirty="0">
                <a:solidFill>
                  <a:schemeClr val="tx1"/>
                </a:solidFill>
                <a:effectLst/>
                <a:latin typeface="+mn-lt"/>
                <a:ea typeface="+mn-ea"/>
                <a:cs typeface="+mn-cs"/>
              </a:rPr>
              <a:t>Signaler som utgår från två recept (interaktioner, dubbelmedicinering och påverkar sjukdom) finns kvar så länge minst ett recept är aktuellt och om ett av recepten blivit inaktuellt finns signalen kvar under den tid som kunden förväntas ha läkemedel kvar hemma.</a:t>
            </a:r>
          </a:p>
          <a:p>
            <a:pPr eaLnBrk="1" hangingPunct="1"/>
            <a:endParaRPr lang="sv-SE" dirty="0">
              <a:ea typeface="ＭＳ Ｐゴシック" pitchFamily="34" charset="-128"/>
            </a:endParaRPr>
          </a:p>
        </p:txBody>
      </p:sp>
      <p:sp>
        <p:nvSpPr>
          <p:cNvPr id="2867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fld id="{AA59CB99-C31B-4F4E-8F44-3E44F9D8CB4A}" type="slidenum">
              <a:rPr lang="sv-SE" sz="1200" b="0" i="0" smtClean="0">
                <a:ea typeface="ＭＳ Ｐゴシック" pitchFamily="34" charset="-128"/>
              </a:rPr>
              <a:pPr eaLnBrk="1" hangingPunct="1"/>
              <a:t>16</a:t>
            </a:fld>
            <a:endParaRPr lang="sv-SE" sz="1200" b="0" i="0" dirty="0">
              <a:ea typeface="ＭＳ Ｐゴシック" pitchFamily="34" charset="-128"/>
            </a:endParaRPr>
          </a:p>
        </p:txBody>
      </p:sp>
    </p:spTree>
    <p:extLst>
      <p:ext uri="{BB962C8B-B14F-4D97-AF65-F5344CB8AC3E}">
        <p14:creationId xmlns:p14="http://schemas.microsoft.com/office/powerpoint/2010/main" val="3631682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E611AC6-6AF3-4383-A1A0-9731B5AA9D0B}" type="slidenum">
              <a:rPr lang="en-US" smtClean="0"/>
              <a:t>17</a:t>
            </a:fld>
            <a:endParaRPr lang="en-US"/>
          </a:p>
        </p:txBody>
      </p:sp>
    </p:spTree>
    <p:extLst>
      <p:ext uri="{BB962C8B-B14F-4D97-AF65-F5344CB8AC3E}">
        <p14:creationId xmlns:p14="http://schemas.microsoft.com/office/powerpoint/2010/main" val="4217227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man stängt pop-</a:t>
            </a:r>
            <a:r>
              <a:rPr lang="sv-SE" dirty="0" err="1"/>
              <a:t>up</a:t>
            </a:r>
            <a:r>
              <a:rPr lang="sv-SE" dirty="0"/>
              <a:t> rutan kommer man som vanligt in på fliken ”Per signal”. Texten ”Vårdnadshavarspärr” visas under de läkemedel som har genererat signalen, se bild.</a:t>
            </a:r>
          </a:p>
          <a:p>
            <a:r>
              <a:rPr lang="sv-SE" dirty="0"/>
              <a:t>Genom att klicka på signalen så kan man se detaljer om recepten.</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E611AC6-6AF3-4383-A1A0-9731B5AA9D0B}" type="slidenum">
              <a:rPr lang="en-US" smtClean="0"/>
              <a:t>18</a:t>
            </a:fld>
            <a:endParaRPr lang="en-US"/>
          </a:p>
        </p:txBody>
      </p:sp>
    </p:spTree>
    <p:extLst>
      <p:ext uri="{BB962C8B-B14F-4D97-AF65-F5344CB8AC3E}">
        <p14:creationId xmlns:p14="http://schemas.microsoft.com/office/powerpoint/2010/main" val="3326292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detta exempel är det receptet på </a:t>
            </a:r>
            <a:r>
              <a:rPr lang="sv-SE" sz="1200" b="0" i="0" kern="1200" dirty="0" err="1">
                <a:solidFill>
                  <a:schemeClr val="tx1"/>
                </a:solidFill>
                <a:effectLst/>
                <a:latin typeface="+mn-lt"/>
                <a:ea typeface="+mn-ea"/>
                <a:cs typeface="+mn-cs"/>
              </a:rPr>
              <a:t>Doxycyklin</a:t>
            </a:r>
            <a:r>
              <a:rPr lang="sv-SE" sz="1200" b="0" i="0" kern="1200" dirty="0">
                <a:solidFill>
                  <a:schemeClr val="tx1"/>
                </a:solidFill>
                <a:effectLst/>
                <a:latin typeface="+mn-lt"/>
                <a:ea typeface="+mn-ea"/>
                <a:cs typeface="+mn-cs"/>
              </a:rPr>
              <a:t> EQL </a:t>
            </a:r>
            <a:r>
              <a:rPr lang="sv-SE" sz="1200" b="0" i="0" kern="1200" dirty="0" err="1">
                <a:solidFill>
                  <a:schemeClr val="tx1"/>
                </a:solidFill>
                <a:effectLst/>
                <a:latin typeface="+mn-lt"/>
                <a:ea typeface="+mn-ea"/>
                <a:cs typeface="+mn-cs"/>
              </a:rPr>
              <a:t>Pharma</a:t>
            </a:r>
            <a:r>
              <a:rPr lang="sv-SE" sz="1200" b="0" i="0" kern="1200" dirty="0">
                <a:solidFill>
                  <a:schemeClr val="tx1"/>
                </a:solidFill>
                <a:effectLst/>
                <a:latin typeface="+mn-lt"/>
                <a:ea typeface="+mn-ea"/>
                <a:cs typeface="+mn-cs"/>
              </a:rPr>
              <a:t> 100 mg som förskrivet med en vårdnadshavarspärr. </a:t>
            </a:r>
            <a:endParaRPr lang="sv-SE" dirty="0"/>
          </a:p>
        </p:txBody>
      </p:sp>
      <p:sp>
        <p:nvSpPr>
          <p:cNvPr id="4" name="Platshållare för bildnummer 3"/>
          <p:cNvSpPr>
            <a:spLocks noGrp="1"/>
          </p:cNvSpPr>
          <p:nvPr>
            <p:ph type="sldNum" sz="quarter" idx="5"/>
          </p:nvPr>
        </p:nvSpPr>
        <p:spPr/>
        <p:txBody>
          <a:bodyPr/>
          <a:lstStyle/>
          <a:p>
            <a:fld id="{6E611AC6-6AF3-4383-A1A0-9731B5AA9D0B}" type="slidenum">
              <a:rPr lang="en-US" smtClean="0"/>
              <a:t>19</a:t>
            </a:fld>
            <a:endParaRPr lang="en-US"/>
          </a:p>
        </p:txBody>
      </p:sp>
    </p:spTree>
    <p:extLst>
      <p:ext uri="{BB962C8B-B14F-4D97-AF65-F5344CB8AC3E}">
        <p14:creationId xmlns:p14="http://schemas.microsoft.com/office/powerpoint/2010/main" val="6094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tshållare för bildobjekt 1"/>
          <p:cNvSpPr>
            <a:spLocks noGrp="1" noRot="1" noChangeAspect="1" noTextEdit="1"/>
          </p:cNvSpPr>
          <p:nvPr>
            <p:ph type="sldImg"/>
          </p:nvPr>
        </p:nvSpPr>
        <p:spPr bwMode="auto">
          <a:xfrm>
            <a:off x="885825" y="744538"/>
            <a:ext cx="5707063" cy="3211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latshållare för anteckningar 2"/>
          <p:cNvSpPr>
            <a:spLocks noGrp="1"/>
          </p:cNvSpPr>
          <p:nvPr>
            <p:ph type="body" idx="1"/>
          </p:nvPr>
        </p:nvSpPr>
        <p:spPr bwMode="auto">
          <a:xfrm>
            <a:off x="679768" y="4387255"/>
            <a:ext cx="5438140" cy="4794887"/>
          </a:xfrm>
        </p:spPr>
        <p:txBody>
          <a:bodyPr>
            <a:normAutofit fontScale="92500" lnSpcReduction="10000"/>
          </a:bodyPr>
          <a:lstStyle/>
          <a:p>
            <a:pPr>
              <a:defRPr/>
            </a:pPr>
            <a:r>
              <a:rPr lang="sv-SE" sz="1100" dirty="0">
                <a:ea typeface="ＭＳ Ｐゴシック" pitchFamily="34" charset="-128"/>
                <a:cs typeface="Arial" pitchFamily="34" charset="0"/>
              </a:rPr>
              <a:t>När farmaceuten anropar EES kommer man automatiskt till vyn ”Per signal”. </a:t>
            </a:r>
          </a:p>
          <a:p>
            <a:pPr>
              <a:defRPr/>
            </a:pPr>
            <a:r>
              <a:rPr lang="sv-SE" sz="1100" dirty="0">
                <a:ea typeface="ＭＳ Ｐゴシック" pitchFamily="34" charset="-128"/>
                <a:cs typeface="Arial" pitchFamily="34" charset="0"/>
              </a:rPr>
              <a:t>Överst på sidan visas uppgifter om vilken farmaceut som är inloggad samt uppgifter om kunden, namn och personnummer (syns dock inte i exemplet på bilden). </a:t>
            </a:r>
          </a:p>
          <a:p>
            <a:pPr>
              <a:defRPr/>
            </a:pPr>
            <a:endParaRPr lang="sv-SE" sz="1100" dirty="0">
              <a:ea typeface="ＭＳ Ｐゴシック" pitchFamily="34" charset="-128"/>
              <a:cs typeface="Arial" pitchFamily="34" charset="0"/>
            </a:endParaRPr>
          </a:p>
          <a:p>
            <a:pPr>
              <a:defRPr/>
            </a:pPr>
            <a:r>
              <a:rPr lang="sv-SE" sz="1100" dirty="0">
                <a:ea typeface="ＭＳ Ｐゴシック" pitchFamily="34" charset="-128"/>
                <a:cs typeface="Arial" pitchFamily="34" charset="0"/>
              </a:rPr>
              <a:t>Vyn ”Per signal” ger en översikt över kundens aktuella signaler, sorterade i omvänd bokstavsordning efter kategori. Genom att klicka på ”Signal” kan man ändra till alfabetisk ordning på signalerna. Till vänster visas vilken </a:t>
            </a:r>
            <a:r>
              <a:rPr lang="sv-SE" sz="1100" dirty="0">
                <a:cs typeface="Arial" pitchFamily="34" charset="0"/>
              </a:rPr>
              <a:t>kategori som fallit ut, därefter vilket läkemedel som genererat signalen och tillhörande meddelandetext. Meddelandetexten innehåller information om anledningen/orsaken till varför signalen genererats, t ex information om åldersgränser samt maxdos och ibland förslag på åtgärder. Syftet med meddelandetexten är att stödja farmaceuten i bedömningen av vilka signaler som bör hanteras/tas upp med kunden.</a:t>
            </a:r>
          </a:p>
          <a:p>
            <a:pPr>
              <a:spcBef>
                <a:spcPct val="0"/>
              </a:spcBef>
              <a:defRPr/>
            </a:pPr>
            <a:r>
              <a:rPr lang="sv-SE" sz="1100" dirty="0">
                <a:ea typeface="ＭＳ Ｐゴシック" pitchFamily="34" charset="-128"/>
                <a:cs typeface="Arial" pitchFamily="34" charset="0"/>
              </a:rPr>
              <a:t>Genom dialog med kunden kan farmaceuten skaffa sig en uppfattning om hur kunden upplever att behandlingen fungerar och hur kunden mår. Utifrån den sammanvägda informationen kan farmaceuten bedöma och prioritera vilka signaler som är aktuella att agera på. </a:t>
            </a:r>
          </a:p>
          <a:p>
            <a:pPr eaLnBrk="1" hangingPunct="1">
              <a:spcBef>
                <a:spcPct val="0"/>
              </a:spcBef>
              <a:defRPr/>
            </a:pPr>
            <a:endParaRPr lang="sv-SE" sz="1100" dirty="0">
              <a:cs typeface="Arial" pitchFamily="34" charset="0"/>
            </a:endParaRPr>
          </a:p>
          <a:p>
            <a:pPr>
              <a:defRPr/>
            </a:pPr>
            <a:r>
              <a:rPr lang="sv-SE" sz="1100" b="0" i="0" kern="1200" dirty="0">
                <a:solidFill>
                  <a:schemeClr val="tx1"/>
                </a:solidFill>
                <a:effectLst/>
                <a:latin typeface="+mn-lt"/>
                <a:ea typeface="+mn-ea"/>
                <a:cs typeface="+mn-cs"/>
              </a:rPr>
              <a:t>Om analys har genomförts men inga signaler generas visas texten: "Analys är genomförd men inga signaler uppstod”.</a:t>
            </a:r>
          </a:p>
          <a:p>
            <a:pPr>
              <a:defRPr/>
            </a:pPr>
            <a:r>
              <a:rPr lang="sv-SE" sz="1100" dirty="0">
                <a:ea typeface="ＭＳ Ｐゴシック" pitchFamily="34" charset="-128"/>
                <a:cs typeface="Arial" pitchFamily="34" charset="0"/>
              </a:rPr>
              <a:t>Om kunden inte har några aktuella recept visa denna text </a:t>
            </a:r>
            <a:r>
              <a:rPr lang="sv-SE" sz="1200" b="0" i="0" kern="1200" dirty="0">
                <a:solidFill>
                  <a:schemeClr val="tx1"/>
                </a:solidFill>
                <a:effectLst/>
                <a:latin typeface="+mn-lt"/>
                <a:ea typeface="+mn-ea"/>
                <a:cs typeface="+mn-cs"/>
              </a:rPr>
              <a:t>"Analys kan inte genomföras då kunden saknar aktuella recept”. </a:t>
            </a:r>
            <a:endParaRPr lang="sv-SE" sz="1100" dirty="0">
              <a:cs typeface="Arial" pitchFamily="34" charset="0"/>
            </a:endParaRPr>
          </a:p>
          <a:p>
            <a:pPr eaLnBrk="1" hangingPunct="1">
              <a:spcBef>
                <a:spcPct val="0"/>
              </a:spcBef>
              <a:defRPr/>
            </a:pPr>
            <a:endParaRPr lang="sv-SE" sz="1100" dirty="0">
              <a:cs typeface="Arial" pitchFamily="34" charset="0"/>
            </a:endParaRPr>
          </a:p>
          <a:p>
            <a:pPr>
              <a:defRPr/>
            </a:pPr>
            <a:r>
              <a:rPr lang="sv-SE" sz="1050" b="1" u="sng" dirty="0">
                <a:ea typeface="ＭＳ Ｐゴシック" pitchFamily="34" charset="-128"/>
                <a:cs typeface="Arial" charset="0"/>
              </a:rPr>
              <a:t>Ej granskade läkemedel</a:t>
            </a:r>
          </a:p>
          <a:p>
            <a:pPr>
              <a:defRPr/>
            </a:pPr>
            <a:r>
              <a:rPr lang="sv-SE" sz="1050" dirty="0">
                <a:ea typeface="ＭＳ Ｐゴシック" pitchFamily="34" charset="-128"/>
                <a:cs typeface="Arial" charset="0"/>
              </a:rPr>
              <a:t>För att en produkt ska kunna analyseras av EES krävs att den är ett klassad som registrerat läkemedel. Dock kan även andra produkttyper, till exempel licensläkemedel och naturläkemedel, förskrivas på recept. Om detta inträffar kan inte EES analysera dessa produkter, vilket i så fall tydliggörs för farmaceuten med att läkemedlet kommer längst ned på sidan och texten ”EES-kontroll ej genomförd” visas. </a:t>
            </a:r>
            <a:endParaRPr lang="sv-SE" sz="1050" dirty="0"/>
          </a:p>
          <a:p>
            <a:pPr>
              <a:defRPr/>
            </a:pPr>
            <a:endParaRPr lang="sv-SE" sz="1100" dirty="0">
              <a:ea typeface="ＭＳ Ｐゴシック" pitchFamily="34" charset="-128"/>
              <a:cs typeface="Arial" pitchFamily="34" charset="0"/>
            </a:endParaRPr>
          </a:p>
          <a:p>
            <a:pPr>
              <a:defRPr/>
            </a:pPr>
            <a:r>
              <a:rPr lang="sv-SE" sz="1100" dirty="0">
                <a:ea typeface="ＭＳ Ｐゴシック" pitchFamily="34" charset="-128"/>
                <a:cs typeface="Arial" pitchFamily="34" charset="0"/>
              </a:rPr>
              <a:t>Om det i doseringsfältet på receptet till exempel står ”Enligt tidigare ordination” eller ”Enligt schema”  kan EES inte tolka den doseringsinformationen. När EES inte kan genomföra en doskontroll får farmaceuten kännedom om det genom texten ”Doseringskontroll – ej genomförd” visas tillsammans med läkemedlet. Observera att analys fortfarande sker i alla övriga kategorier.  </a:t>
            </a:r>
          </a:p>
          <a:p>
            <a:pPr>
              <a:defRPr/>
            </a:pPr>
            <a:endParaRPr lang="sv-SE" sz="1100" dirty="0">
              <a:ea typeface="ＭＳ Ｐゴシック" pitchFamily="34" charset="-128"/>
              <a:cs typeface="Arial" pitchFamily="34" charset="0"/>
            </a:endParaRPr>
          </a:p>
          <a:p>
            <a:pPr>
              <a:defRPr/>
            </a:pPr>
            <a:r>
              <a:rPr lang="sv-SE" sz="1100" dirty="0">
                <a:ea typeface="ＭＳ Ｐゴシック" pitchFamily="34" charset="-128"/>
                <a:cs typeface="Arial" pitchFamily="34" charset="0"/>
              </a:rPr>
              <a:t>Det kan inträffa att läkemedlet inte kan genomgå kontroll av interaktion eller omvänt, att</a:t>
            </a:r>
            <a:r>
              <a:rPr lang="sv-SE" sz="1100" u="none" dirty="0">
                <a:ea typeface="ＭＳ Ｐゴシック" pitchFamily="34" charset="-128"/>
                <a:cs typeface="Arial" pitchFamily="34" charset="0"/>
              </a:rPr>
              <a:t> </a:t>
            </a:r>
            <a:r>
              <a:rPr lang="sv-SE" sz="1100" u="sng" dirty="0">
                <a:ea typeface="ＭＳ Ｐゴシック" pitchFamily="34" charset="-128"/>
                <a:cs typeface="Arial" pitchFamily="34" charset="0"/>
              </a:rPr>
              <a:t>endast</a:t>
            </a:r>
            <a:r>
              <a:rPr lang="sv-SE" sz="1100" u="none" dirty="0">
                <a:ea typeface="ＭＳ Ｐゴシック" pitchFamily="34" charset="-128"/>
                <a:cs typeface="Arial" pitchFamily="34" charset="0"/>
              </a:rPr>
              <a:t> </a:t>
            </a:r>
            <a:r>
              <a:rPr lang="sv-SE" sz="1100" dirty="0">
                <a:ea typeface="ＭＳ Ｐゴシック" pitchFamily="34" charset="-128"/>
                <a:cs typeface="Arial" pitchFamily="34" charset="0"/>
              </a:rPr>
              <a:t>kontroll av interaktion är genomförd. Om dessa situationer inträffar visas ett meddelande för farmaceuten som säger att ”Interaktionskontroll – ej genomförd” respektive ”Endast interaktionskontroll är genomförd” tillsammans med läkemedlet. </a:t>
            </a:r>
          </a:p>
          <a:p>
            <a:pPr>
              <a:defRPr/>
            </a:pPr>
            <a:endParaRPr lang="sv-SE" sz="1100" dirty="0">
              <a:ea typeface="ＭＳ Ｐゴシック" pitchFamily="34" charset="-128"/>
              <a:cs typeface="Arial" pitchFamily="34" charset="0"/>
            </a:endParaRPr>
          </a:p>
        </p:txBody>
      </p:sp>
      <p:sp>
        <p:nvSpPr>
          <p:cNvPr id="1946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fld id="{891A7071-BC4D-4DC7-BDFE-C6FD206379CB}" type="slidenum">
              <a:rPr lang="sv-SE" sz="1200" b="0" i="0" smtClean="0">
                <a:ea typeface="ＭＳ Ｐゴシック" pitchFamily="34" charset="-128"/>
              </a:rPr>
              <a:pPr eaLnBrk="1" hangingPunct="1"/>
              <a:t>2</a:t>
            </a:fld>
            <a:endParaRPr lang="sv-SE" sz="1200" b="0" i="0" dirty="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 fliken ”Per läkemedel” syns det vilket recept som har en vårdnadshavarspärr direkt utan att behöva klicka. </a:t>
            </a:r>
          </a:p>
        </p:txBody>
      </p:sp>
      <p:sp>
        <p:nvSpPr>
          <p:cNvPr id="4" name="Platshållare för bildnummer 3"/>
          <p:cNvSpPr>
            <a:spLocks noGrp="1"/>
          </p:cNvSpPr>
          <p:nvPr>
            <p:ph type="sldNum" sz="quarter" idx="5"/>
          </p:nvPr>
        </p:nvSpPr>
        <p:spPr/>
        <p:txBody>
          <a:bodyPr/>
          <a:lstStyle/>
          <a:p>
            <a:fld id="{6E611AC6-6AF3-4383-A1A0-9731B5AA9D0B}" type="slidenum">
              <a:rPr lang="en-US" smtClean="0"/>
              <a:t>20</a:t>
            </a:fld>
            <a:endParaRPr lang="en-US"/>
          </a:p>
        </p:txBody>
      </p:sp>
    </p:spTree>
    <p:extLst>
      <p:ext uri="{BB962C8B-B14F-4D97-AF65-F5344CB8AC3E}">
        <p14:creationId xmlns:p14="http://schemas.microsoft.com/office/powerpoint/2010/main" val="3695412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tshållare för bildobjekt 1"/>
          <p:cNvSpPr>
            <a:spLocks noGrp="1" noRot="1" noChangeAspect="1" noTextEdit="1"/>
          </p:cNvSpPr>
          <p:nvPr>
            <p:ph type="sldImg"/>
          </p:nvPr>
        </p:nvSpPr>
        <p:spPr bwMode="auto">
          <a:xfrm>
            <a:off x="885825" y="744538"/>
            <a:ext cx="5707063" cy="3211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latshållare för anteckningar 2"/>
          <p:cNvSpPr>
            <a:spLocks noGrp="1"/>
          </p:cNvSpPr>
          <p:nvPr>
            <p:ph type="body" idx="1"/>
          </p:nvPr>
        </p:nvSpPr>
        <p:spPr bwMode="auto">
          <a:xfrm>
            <a:off x="679768" y="4387255"/>
            <a:ext cx="5438140" cy="4794887"/>
          </a:xfrm>
        </p:spPr>
        <p:txBody>
          <a:bodyPr>
            <a:normAutofit/>
          </a:bodyPr>
          <a:lstStyle/>
          <a:p>
            <a:pPr>
              <a:defRPr/>
            </a:pPr>
            <a:r>
              <a:rPr lang="sv-SE" sz="1100" dirty="0">
                <a:ea typeface="ＭＳ Ｐゴシック" pitchFamily="34" charset="-128"/>
                <a:cs typeface="Arial" pitchFamily="34" charset="0"/>
              </a:rPr>
              <a:t>Fliken ”Fosterpåverkan” är en separat tjänst med Janusmed fosterpåverkan som informationskälla.</a:t>
            </a:r>
          </a:p>
          <a:p>
            <a:pPr>
              <a:defRPr/>
            </a:pPr>
            <a:endParaRPr lang="sv-SE" sz="1100" dirty="0">
              <a:ea typeface="ＭＳ Ｐゴシック" pitchFamily="34" charset="-128"/>
              <a:cs typeface="Arial" pitchFamily="34" charset="0"/>
            </a:endParaRPr>
          </a:p>
          <a:p>
            <a:pPr>
              <a:defRPr/>
            </a:pPr>
            <a:r>
              <a:rPr lang="sv-SE" sz="1100" dirty="0">
                <a:ea typeface="ＭＳ Ｐゴシック" pitchFamily="34" charset="-128"/>
                <a:cs typeface="Arial" pitchFamily="34" charset="0"/>
              </a:rPr>
              <a:t>Analysen startar först när farmaceuten klickar på fliken ”Fosterpåverkan” och går bara att genomföra för kvinnor. För män kommer fliken ”Fosterpåverkan” vara grå och ej klickbar. </a:t>
            </a:r>
          </a:p>
          <a:p>
            <a:pPr>
              <a:defRPr/>
            </a:pPr>
            <a:r>
              <a:rPr lang="sv-SE" sz="1100" dirty="0">
                <a:ea typeface="ＭＳ Ｐゴシック" pitchFamily="34" charset="-128"/>
                <a:cs typeface="Arial" pitchFamily="34" charset="0"/>
              </a:rPr>
              <a:t>Analysresultatet resulterar i bedömningar, där varje substans har ett eget ”dokumentationskort”. Detta innebär att kombinationsläkemedel har flera bedömningar, en för varje substans.</a:t>
            </a:r>
          </a:p>
          <a:p>
            <a:pPr>
              <a:defRPr/>
            </a:pPr>
            <a:endParaRPr lang="sv-SE" sz="1100" dirty="0">
              <a:ea typeface="ＭＳ Ｐゴシック" pitchFamily="34" charset="-128"/>
              <a:cs typeface="Arial" pitchFamily="34" charset="0"/>
            </a:endParaRPr>
          </a:p>
          <a:p>
            <a:pPr>
              <a:defRPr/>
            </a:pPr>
            <a:r>
              <a:rPr lang="sv-SE" sz="1100" dirty="0">
                <a:ea typeface="ＭＳ Ｐゴシック" pitchFamily="34" charset="-128"/>
                <a:cs typeface="Arial" pitchFamily="34" charset="0"/>
              </a:rPr>
              <a:t>Till vänster, under rubriken ”Läkemedel” visas kvinnas recept. Om receptet är inaktuellt kommer datum för den senaste expeditionen att visas. </a:t>
            </a:r>
          </a:p>
          <a:p>
            <a:pPr>
              <a:defRPr/>
            </a:pPr>
            <a:endParaRPr lang="sv-SE" sz="1100" dirty="0">
              <a:ea typeface="ＭＳ Ｐゴシック" pitchFamily="34" charset="-128"/>
              <a:cs typeface="Arial" pitchFamily="34" charset="0"/>
            </a:endParaRPr>
          </a:p>
          <a:p>
            <a:pPr>
              <a:defRPr/>
            </a:pPr>
            <a:r>
              <a:rPr lang="sv-SE" sz="1100" dirty="0">
                <a:ea typeface="ＭＳ Ｐゴシック" pitchFamily="34" charset="-128"/>
                <a:cs typeface="Arial" pitchFamily="34" charset="0"/>
              </a:rPr>
              <a:t>Under rubriken ”Klass – Substans, Bedömning” listas varje substans bedömning.</a:t>
            </a:r>
          </a:p>
          <a:p>
            <a:pPr>
              <a:defRPr/>
            </a:pPr>
            <a:endParaRPr lang="sv-SE" sz="1100" dirty="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a typeface="ＭＳ Ｐゴシック" pitchFamily="34" charset="-128"/>
                <a:cs typeface="Arial" pitchFamily="34" charset="0"/>
              </a:rPr>
              <a:t>Recept med de läkemedel som har substans/er med högst klassning hamnar överst på listan. </a:t>
            </a:r>
          </a:p>
          <a:p>
            <a:pPr>
              <a:defRPr/>
            </a:pPr>
            <a:r>
              <a:rPr lang="sv-SE" sz="1100" dirty="0">
                <a:ea typeface="ＭＳ Ｐゴシック" pitchFamily="34" charset="-128"/>
                <a:cs typeface="Arial" charset="0"/>
              </a:rPr>
              <a:t>Under ”</a:t>
            </a:r>
            <a:r>
              <a:rPr lang="sv-SE" sz="1100" u="sng" dirty="0">
                <a:ea typeface="ＭＳ Ｐゴシック" pitchFamily="34" charset="-128"/>
                <a:cs typeface="Arial" charset="0"/>
              </a:rPr>
              <a:t>Läs mer</a:t>
            </a:r>
            <a:r>
              <a:rPr lang="sv-SE" sz="1100" dirty="0">
                <a:ea typeface="ＭＳ Ｐゴシック" pitchFamily="34" charset="-128"/>
                <a:cs typeface="Arial" charset="0"/>
              </a:rPr>
              <a:t>” finns fördjupad information så som bakgrund, referenser och författare. </a:t>
            </a:r>
          </a:p>
          <a:p>
            <a:pPr>
              <a:defRPr/>
            </a:pPr>
            <a:endParaRPr lang="sv-SE" sz="1100" dirty="0">
              <a:ea typeface="ＭＳ Ｐゴシック" pitchFamily="34" charset="-128"/>
              <a:cs typeface="Arial" charset="0"/>
            </a:endParaRPr>
          </a:p>
          <a:p>
            <a:pPr>
              <a:defRPr/>
            </a:pPr>
            <a:r>
              <a:rPr lang="sv-SE" sz="1100" dirty="0">
                <a:ea typeface="ＭＳ Ｐゴシック" pitchFamily="34" charset="-128"/>
                <a:cs typeface="Arial" charset="0"/>
              </a:rPr>
              <a:t>De läkemedel inte är bedömda av Janusmed fosterpåverkan hanteras genom att meddelandet "Inte bedömd i Janusmed Fosterpåverkan” står efter receptinformationen.</a:t>
            </a:r>
          </a:p>
          <a:p>
            <a:pPr>
              <a:defRPr/>
            </a:pPr>
            <a:endParaRPr lang="sv-SE" sz="1100" dirty="0">
              <a:ea typeface="ＭＳ Ｐゴシック" pitchFamily="34" charset="-128"/>
              <a:cs typeface="Arial" charset="0"/>
            </a:endParaRPr>
          </a:p>
          <a:p>
            <a:pPr>
              <a:defRPr/>
            </a:pPr>
            <a:r>
              <a:rPr lang="sv-SE" sz="1100" dirty="0">
                <a:ea typeface="ＭＳ Ｐゴシック" pitchFamily="34" charset="-128"/>
                <a:cs typeface="Arial" charset="0"/>
              </a:rPr>
              <a:t>Bedömningarna går inte att stänga och ordningen på listan över kvinnans recept är låst.</a:t>
            </a:r>
            <a:endParaRPr lang="sv-SE" sz="1100" dirty="0">
              <a:ea typeface="ＭＳ Ｐゴシック" pitchFamily="34" charset="-128"/>
              <a:cs typeface="Arial" pitchFamily="34" charset="0"/>
            </a:endParaRPr>
          </a:p>
          <a:p>
            <a:pPr>
              <a:defRPr/>
            </a:pPr>
            <a:endParaRPr lang="sv-SE" sz="1100" dirty="0">
              <a:ea typeface="ＭＳ Ｐゴシック" pitchFamily="34" charset="-128"/>
              <a:cs typeface="Arial" pitchFamily="34" charset="0"/>
            </a:endParaRPr>
          </a:p>
        </p:txBody>
      </p:sp>
      <p:sp>
        <p:nvSpPr>
          <p:cNvPr id="1946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fld id="{891A7071-BC4D-4DC7-BDFE-C6FD206379CB}" type="slidenum">
              <a:rPr lang="sv-SE" sz="1200" b="0" i="0" smtClean="0">
                <a:ea typeface="ＭＳ Ｐゴシック" pitchFamily="34" charset="-128"/>
              </a:rPr>
              <a:pPr eaLnBrk="1" hangingPunct="1"/>
              <a:t>21</a:t>
            </a:fld>
            <a:endParaRPr lang="sv-SE" sz="1200" b="0" i="0" dirty="0">
              <a:ea typeface="ＭＳ Ｐゴシック" pitchFamily="34" charset="-128"/>
            </a:endParaRPr>
          </a:p>
        </p:txBody>
      </p:sp>
    </p:spTree>
    <p:extLst>
      <p:ext uri="{BB962C8B-B14F-4D97-AF65-F5344CB8AC3E}">
        <p14:creationId xmlns:p14="http://schemas.microsoft.com/office/powerpoint/2010/main" val="2993568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man klickar på ”Läs mer” kommer bakgrundsinformationen fram. Varje substans har ett eget ”dokumentationskort” vilket gör att det i exemplet ovan blir tre olika bakgrundstexter, en för varje substans.  För varje substans finns det också referenser och författare under länken ”Mer…”. </a:t>
            </a:r>
          </a:p>
        </p:txBody>
      </p:sp>
      <p:sp>
        <p:nvSpPr>
          <p:cNvPr id="4" name="Platshållare för bildnummer 3"/>
          <p:cNvSpPr>
            <a:spLocks noGrp="1"/>
          </p:cNvSpPr>
          <p:nvPr>
            <p:ph type="sldNum" sz="quarter" idx="5"/>
          </p:nvPr>
        </p:nvSpPr>
        <p:spPr/>
        <p:txBody>
          <a:bodyPr/>
          <a:lstStyle/>
          <a:p>
            <a:fld id="{6E611AC6-6AF3-4383-A1A0-9731B5AA9D0B}" type="slidenum">
              <a:rPr lang="en-US" smtClean="0"/>
              <a:t>22</a:t>
            </a:fld>
            <a:endParaRPr lang="en-US"/>
          </a:p>
        </p:txBody>
      </p:sp>
    </p:spTree>
    <p:extLst>
      <p:ext uri="{BB962C8B-B14F-4D97-AF65-F5344CB8AC3E}">
        <p14:creationId xmlns:p14="http://schemas.microsoft.com/office/powerpoint/2010/main" val="2292349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tshållare för bildobjekt 1"/>
          <p:cNvSpPr>
            <a:spLocks noGrp="1" noRot="1" noChangeAspect="1" noTextEdit="1"/>
          </p:cNvSpPr>
          <p:nvPr>
            <p:ph type="sldImg"/>
          </p:nvPr>
        </p:nvSpPr>
        <p:spPr bwMode="auto">
          <a:xfrm>
            <a:off x="885825" y="744538"/>
            <a:ext cx="5707063" cy="3211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latshållare för anteckningar 2"/>
          <p:cNvSpPr>
            <a:spLocks noGrp="1"/>
          </p:cNvSpPr>
          <p:nvPr>
            <p:ph type="body" idx="1"/>
          </p:nvPr>
        </p:nvSpPr>
        <p:spPr bwMode="auto">
          <a:xfrm>
            <a:off x="679768" y="4387255"/>
            <a:ext cx="5438140" cy="4794887"/>
          </a:xfrm>
        </p:spPr>
        <p:txBody>
          <a:bodyPr>
            <a:normAutofit/>
          </a:bodyPr>
          <a:lstStyle/>
          <a:p>
            <a:pPr>
              <a:defRPr/>
            </a:pPr>
            <a:r>
              <a:rPr lang="sv-SE" sz="1100" dirty="0">
                <a:ea typeface="ＭＳ Ｐゴシック" pitchFamily="34" charset="-128"/>
                <a:cs typeface="Arial" pitchFamily="34" charset="0"/>
              </a:rPr>
              <a:t>Fliken ”Amning” är en separat tjänst med Janusmed amning som informationskälla.</a:t>
            </a:r>
          </a:p>
          <a:p>
            <a:pPr>
              <a:defRPr/>
            </a:pPr>
            <a:endParaRPr lang="sv-SE" sz="1100" dirty="0">
              <a:ea typeface="ＭＳ Ｐゴシック" pitchFamily="34" charset="-128"/>
              <a:cs typeface="Arial" pitchFamily="34" charset="0"/>
            </a:endParaRPr>
          </a:p>
          <a:p>
            <a:pPr>
              <a:defRPr/>
            </a:pPr>
            <a:r>
              <a:rPr lang="sv-SE" sz="1100" dirty="0">
                <a:ea typeface="ＭＳ Ｐゴシック" pitchFamily="34" charset="-128"/>
                <a:cs typeface="Arial" pitchFamily="34" charset="0"/>
              </a:rPr>
              <a:t>Analysen startar först när farmaceuten klickar på fliken ”Amning” och går bara att genomföra för kvinnor. För män kommer fliken ”Amning” vara grå och ej klickbar. Analysresultatet resulterar i rekommendationer, där varje substans har ett eget ”dokumentationskort”. Detta innebär att kombinationsläkemedel har flera rekommendationer, en för varje substans.</a:t>
            </a:r>
          </a:p>
          <a:p>
            <a:pPr>
              <a:defRPr/>
            </a:pPr>
            <a:endParaRPr lang="sv-SE" sz="1100" dirty="0">
              <a:ea typeface="ＭＳ Ｐゴシック" pitchFamily="34" charset="-128"/>
              <a:cs typeface="Arial" pitchFamily="34" charset="0"/>
            </a:endParaRPr>
          </a:p>
          <a:p>
            <a:pPr>
              <a:defRPr/>
            </a:pPr>
            <a:r>
              <a:rPr lang="sv-SE" sz="1100" dirty="0">
                <a:ea typeface="ＭＳ Ｐゴシック" pitchFamily="34" charset="-128"/>
                <a:cs typeface="Arial" pitchFamily="34" charset="0"/>
              </a:rPr>
              <a:t>Till vänster, under rubriken ”Läkemedel” visas kvinnas recept. Om receptet är inaktuellt kommer datum för den senaste expeditionen att visas. </a:t>
            </a:r>
          </a:p>
          <a:p>
            <a:pPr>
              <a:defRPr/>
            </a:pPr>
            <a:endParaRPr lang="sv-SE" sz="1100" dirty="0">
              <a:ea typeface="ＭＳ Ｐゴシック" pitchFamily="34" charset="-128"/>
              <a:cs typeface="Arial" pitchFamily="34" charset="0"/>
            </a:endParaRPr>
          </a:p>
          <a:p>
            <a:pPr>
              <a:defRPr/>
            </a:pPr>
            <a:r>
              <a:rPr lang="sv-SE" sz="1100" dirty="0">
                <a:ea typeface="ＭＳ Ｐゴシック" pitchFamily="34" charset="-128"/>
                <a:cs typeface="Arial" pitchFamily="34" charset="0"/>
              </a:rPr>
              <a:t>Under rubriken ”Klass – Substans, Rekommendation” listas varje substans rekommendation.</a:t>
            </a:r>
          </a:p>
          <a:p>
            <a:pPr>
              <a:defRPr/>
            </a:pPr>
            <a:endParaRPr lang="sv-SE" sz="1100" dirty="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a typeface="ＭＳ Ｐゴシック" pitchFamily="34" charset="-128"/>
                <a:cs typeface="Arial" pitchFamily="34" charset="0"/>
              </a:rPr>
              <a:t>Recept med de läkemedel som har substans/er med högst klassning hamnar överst på listan. </a:t>
            </a:r>
          </a:p>
          <a:p>
            <a:pPr>
              <a:defRPr/>
            </a:pPr>
            <a:endParaRPr lang="sv-SE" sz="1100" dirty="0">
              <a:ea typeface="ＭＳ Ｐゴシック" pitchFamily="34" charset="-128"/>
              <a:cs typeface="Arial" pitchFamily="34" charset="0"/>
            </a:endParaRPr>
          </a:p>
          <a:p>
            <a:pPr>
              <a:defRPr/>
            </a:pPr>
            <a:r>
              <a:rPr lang="sv-SE" sz="1100" dirty="0">
                <a:ea typeface="ＭＳ Ｐゴシック" pitchFamily="34" charset="-128"/>
                <a:cs typeface="Arial" charset="0"/>
              </a:rPr>
              <a:t>Under ”</a:t>
            </a:r>
            <a:r>
              <a:rPr lang="sv-SE" sz="1100" u="sng" dirty="0">
                <a:ea typeface="ＭＳ Ｐゴシック" pitchFamily="34" charset="-128"/>
                <a:cs typeface="Arial" charset="0"/>
              </a:rPr>
              <a:t>Läs mer</a:t>
            </a:r>
            <a:r>
              <a:rPr lang="sv-SE" sz="1100" dirty="0">
                <a:ea typeface="ＭＳ Ｐゴシック" pitchFamily="34" charset="-128"/>
                <a:cs typeface="Arial" charset="0"/>
              </a:rPr>
              <a:t>” finns fördjupad information så som dokumentationsgrad, bakgrund, referenser och författare. </a:t>
            </a:r>
          </a:p>
          <a:p>
            <a:pPr>
              <a:defRPr/>
            </a:pPr>
            <a:endParaRPr lang="sv-SE" sz="1100" dirty="0">
              <a:ea typeface="ＭＳ Ｐゴシック" pitchFamily="34" charset="-128"/>
              <a:cs typeface="Arial" charset="0"/>
            </a:endParaRPr>
          </a:p>
          <a:p>
            <a:pPr>
              <a:defRPr/>
            </a:pPr>
            <a:r>
              <a:rPr lang="sv-SE" sz="1100" dirty="0">
                <a:ea typeface="ＭＳ Ｐゴシック" pitchFamily="34" charset="-128"/>
                <a:cs typeface="Arial" charset="0"/>
              </a:rPr>
              <a:t>De läkemedel inte är hanterade av Janusmed amning får texten: "Inte bedömd i Janusmed Amning” vid receptinformationen .</a:t>
            </a:r>
          </a:p>
          <a:p>
            <a:pPr>
              <a:defRPr/>
            </a:pPr>
            <a:endParaRPr lang="sv-SE" sz="1100" dirty="0">
              <a:ea typeface="ＭＳ Ｐゴシック" pitchFamily="34" charset="-128"/>
              <a:cs typeface="Arial" charset="0"/>
            </a:endParaRPr>
          </a:p>
          <a:p>
            <a:pPr>
              <a:defRPr/>
            </a:pPr>
            <a:r>
              <a:rPr lang="sv-SE" sz="1100" dirty="0">
                <a:ea typeface="ＭＳ Ｐゴシック" pitchFamily="34" charset="-128"/>
                <a:cs typeface="Arial" charset="0"/>
              </a:rPr>
              <a:t>Rekommendationerna går inte att stänga och ordningen på listan över kvinnans recept är låst</a:t>
            </a:r>
            <a:endParaRPr lang="sv-SE" sz="1100" dirty="0">
              <a:ea typeface="ＭＳ Ｐゴシック" pitchFamily="34" charset="-128"/>
              <a:cs typeface="Arial" pitchFamily="34" charset="0"/>
            </a:endParaRPr>
          </a:p>
          <a:p>
            <a:pPr>
              <a:defRPr/>
            </a:pPr>
            <a:endParaRPr lang="sv-SE" sz="1100" dirty="0">
              <a:ea typeface="ＭＳ Ｐゴシック" pitchFamily="34" charset="-128"/>
              <a:cs typeface="Arial" pitchFamily="34" charset="0"/>
            </a:endParaRPr>
          </a:p>
        </p:txBody>
      </p:sp>
      <p:sp>
        <p:nvSpPr>
          <p:cNvPr id="1946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fld id="{891A7071-BC4D-4DC7-BDFE-C6FD206379CB}" type="slidenum">
              <a:rPr lang="sv-SE" sz="1200" b="0" i="0" smtClean="0">
                <a:ea typeface="ＭＳ Ｐゴシック" pitchFamily="34" charset="-128"/>
              </a:rPr>
              <a:pPr eaLnBrk="1" hangingPunct="1"/>
              <a:t>23</a:t>
            </a:fld>
            <a:endParaRPr lang="sv-SE" sz="1200" b="0" i="0" dirty="0">
              <a:ea typeface="ＭＳ Ｐゴシック" pitchFamily="34" charset="-128"/>
            </a:endParaRPr>
          </a:p>
        </p:txBody>
      </p:sp>
    </p:spTree>
    <p:extLst>
      <p:ext uri="{BB962C8B-B14F-4D97-AF65-F5344CB8AC3E}">
        <p14:creationId xmlns:p14="http://schemas.microsoft.com/office/powerpoint/2010/main" val="2972936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tshållare för bildobjekt 1"/>
          <p:cNvSpPr>
            <a:spLocks noGrp="1" noRot="1" noChangeAspect="1" noTextEdit="1"/>
          </p:cNvSpPr>
          <p:nvPr>
            <p:ph type="sldImg"/>
          </p:nvPr>
        </p:nvSpPr>
        <p:spPr bwMode="auto">
          <a:xfrm>
            <a:off x="885825" y="744538"/>
            <a:ext cx="5707063" cy="3211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latshållare för anteckningar 2"/>
          <p:cNvSpPr>
            <a:spLocks noGrp="1"/>
          </p:cNvSpPr>
          <p:nvPr>
            <p:ph type="body" idx="1"/>
          </p:nvPr>
        </p:nvSpPr>
        <p:spPr bwMode="auto">
          <a:xfrm>
            <a:off x="679768" y="4387255"/>
            <a:ext cx="5438140" cy="4794887"/>
          </a:xfrm>
        </p:spPr>
        <p:txBody>
          <a:bodyPr>
            <a:normAutofit/>
          </a:bodyPr>
          <a:lstStyle/>
          <a:p>
            <a:r>
              <a:rPr lang="sv-SE" sz="1100" dirty="0"/>
              <a:t>Om man klickar på ”Läs mer” kommer bakgrundsinformationen fram. Varje substans har ett eget ”dokumentationskort” vilket gör att det i exemplet ovan blir tre olika bakgrundstexter, en för varje substans.  För varje substans finns det också dokumentationsgrad, referenser och författare under länken ”Mer…”. </a:t>
            </a:r>
          </a:p>
          <a:p>
            <a:pPr>
              <a:defRPr/>
            </a:pPr>
            <a:endParaRPr lang="sv-SE" sz="1100" dirty="0">
              <a:ea typeface="ＭＳ Ｐゴシック" pitchFamily="34" charset="-128"/>
              <a:cs typeface="Arial" pitchFamily="34" charset="0"/>
            </a:endParaRPr>
          </a:p>
        </p:txBody>
      </p:sp>
      <p:sp>
        <p:nvSpPr>
          <p:cNvPr id="1946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fld id="{891A7071-BC4D-4DC7-BDFE-C6FD206379CB}" type="slidenum">
              <a:rPr lang="sv-SE" sz="1200" b="0" i="0" smtClean="0">
                <a:ea typeface="ＭＳ Ｐゴシック" pitchFamily="34" charset="-128"/>
              </a:rPr>
              <a:pPr eaLnBrk="1" hangingPunct="1"/>
              <a:t>24</a:t>
            </a:fld>
            <a:endParaRPr lang="sv-SE" sz="1200" b="0" i="0" dirty="0">
              <a:ea typeface="ＭＳ Ｐゴシック" pitchFamily="34" charset="-128"/>
            </a:endParaRPr>
          </a:p>
        </p:txBody>
      </p:sp>
    </p:spTree>
    <p:extLst>
      <p:ext uri="{BB962C8B-B14F-4D97-AF65-F5344CB8AC3E}">
        <p14:creationId xmlns:p14="http://schemas.microsoft.com/office/powerpoint/2010/main" val="4266205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fyra orsaker till varför ett recept/läkemedel inte kan analyseras i EES.</a:t>
            </a:r>
          </a:p>
          <a:p>
            <a:pPr marL="228600" indent="-228600">
              <a:buFont typeface="+mj-lt"/>
              <a:buAutoNum type="arabicPeriod"/>
            </a:pPr>
            <a:r>
              <a:rPr lang="sv-SE" dirty="0"/>
              <a:t>Läkemedlet saknas i EES. De flesta registrerade läkemedel finns i EES. Läkemedlen uppdateras ca 5 gånger per år vilket gör att detta meddelande kan visas för tex vissa licensläkemedel och nya läkemedel.</a:t>
            </a:r>
          </a:p>
          <a:p>
            <a:pPr marL="228600" indent="-228600">
              <a:buFont typeface="+mj-lt"/>
              <a:buAutoNum type="arabicPeriod"/>
            </a:pPr>
            <a:r>
              <a:rPr lang="sv-SE" dirty="0"/>
              <a:t>Om daglig mängd inte är angiven på receptet analyseras doseringstexten av Dostexttolken, är Dostexttolken inte är 100% säker skickas detta meddelande ut. Även läkemedel med läkemedelsformer som är svåra att sätta en precis dosering (daglig mängd) på som tex kräm och injektioner får detta meddelande.</a:t>
            </a:r>
          </a:p>
          <a:p>
            <a:pPr marL="228600" indent="-228600">
              <a:buFont typeface="+mj-lt"/>
              <a:buAutoNum type="arabicPeriod"/>
            </a:pPr>
            <a:r>
              <a:rPr lang="sv-SE" dirty="0"/>
              <a:t>Om läkemedlet inte ingår i Janusmeds Interaktionsdatabas generas detta meddelande. Receptet har analyserats i EES övriga kategorier.</a:t>
            </a:r>
          </a:p>
          <a:p>
            <a:pPr marL="228600" indent="-228600">
              <a:buFont typeface="+mj-lt"/>
              <a:buAutoNum type="arabicPeriod"/>
            </a:pPr>
            <a:r>
              <a:rPr lang="sv-SE" dirty="0"/>
              <a:t>Om läkemedlet </a:t>
            </a:r>
            <a:r>
              <a:rPr lang="sv-SE" u="sng" dirty="0"/>
              <a:t>endast </a:t>
            </a:r>
            <a:r>
              <a:rPr lang="sv-SE" dirty="0"/>
              <a:t>har analyserats i kategorin Interaktioner. </a:t>
            </a:r>
          </a:p>
        </p:txBody>
      </p:sp>
      <p:sp>
        <p:nvSpPr>
          <p:cNvPr id="4" name="Platshållare för bildnummer 3"/>
          <p:cNvSpPr>
            <a:spLocks noGrp="1"/>
          </p:cNvSpPr>
          <p:nvPr>
            <p:ph type="sldNum" sz="quarter" idx="5"/>
          </p:nvPr>
        </p:nvSpPr>
        <p:spPr/>
        <p:txBody>
          <a:bodyPr/>
          <a:lstStyle/>
          <a:p>
            <a:fld id="{6E611AC6-6AF3-4383-A1A0-9731B5AA9D0B}" type="slidenum">
              <a:rPr lang="en-US" smtClean="0"/>
              <a:t>25</a:t>
            </a:fld>
            <a:endParaRPr lang="en-US"/>
          </a:p>
        </p:txBody>
      </p:sp>
    </p:spTree>
    <p:extLst>
      <p:ext uri="{BB962C8B-B14F-4D97-AF65-F5344CB8AC3E}">
        <p14:creationId xmlns:p14="http://schemas.microsoft.com/office/powerpoint/2010/main" val="531289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Ej granskade läkemedel visas överst i EES webbgränssnitt. För att markera och förtydliga meddelandet presenteras det med en gul bakgrund eftersom farmaceuten kan behöva göra en manuell kontroll för de läkemedlen.</a:t>
            </a:r>
          </a:p>
        </p:txBody>
      </p:sp>
      <p:sp>
        <p:nvSpPr>
          <p:cNvPr id="4" name="Platshållare för bildnummer 3"/>
          <p:cNvSpPr>
            <a:spLocks noGrp="1"/>
          </p:cNvSpPr>
          <p:nvPr>
            <p:ph type="sldNum" sz="quarter" idx="5"/>
          </p:nvPr>
        </p:nvSpPr>
        <p:spPr/>
        <p:txBody>
          <a:bodyPr/>
          <a:lstStyle/>
          <a:p>
            <a:fld id="{6E611AC6-6AF3-4383-A1A0-9731B5AA9D0B}" type="slidenum">
              <a:rPr lang="en-US" smtClean="0"/>
              <a:t>26</a:t>
            </a:fld>
            <a:endParaRPr lang="en-US"/>
          </a:p>
        </p:txBody>
      </p:sp>
    </p:spTree>
    <p:extLst>
      <p:ext uri="{BB962C8B-B14F-4D97-AF65-F5344CB8AC3E}">
        <p14:creationId xmlns:p14="http://schemas.microsoft.com/office/powerpoint/2010/main" val="2131467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E611AC6-6AF3-4383-A1A0-9731B5AA9D0B}" type="slidenum">
              <a:rPr lang="en-US" smtClean="0"/>
              <a:t>27</a:t>
            </a:fld>
            <a:endParaRPr lang="en-US"/>
          </a:p>
        </p:txBody>
      </p:sp>
    </p:spTree>
    <p:extLst>
      <p:ext uri="{BB962C8B-B14F-4D97-AF65-F5344CB8AC3E}">
        <p14:creationId xmlns:p14="http://schemas.microsoft.com/office/powerpoint/2010/main" val="956707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E611AC6-6AF3-4383-A1A0-9731B5AA9D0B}" type="slidenum">
              <a:rPr lang="en-US" smtClean="0"/>
              <a:t>28</a:t>
            </a:fld>
            <a:endParaRPr lang="en-US" dirty="0"/>
          </a:p>
        </p:txBody>
      </p:sp>
    </p:spTree>
    <p:extLst>
      <p:ext uri="{BB962C8B-B14F-4D97-AF65-F5344CB8AC3E}">
        <p14:creationId xmlns:p14="http://schemas.microsoft.com/office/powerpoint/2010/main" val="301745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Platshållare för anteckningar 2"/>
          <p:cNvSpPr>
            <a:spLocks noGrp="1"/>
          </p:cNvSpPr>
          <p:nvPr>
            <p:ph type="body" idx="1"/>
          </p:nvPr>
        </p:nvSpPr>
        <p:spPr bwMode="auto"/>
        <p:txBody>
          <a:bodyPr>
            <a:normAutofit/>
          </a:bodyPr>
          <a:lstStyle/>
          <a:p>
            <a:pPr>
              <a:spcBef>
                <a:spcPct val="0"/>
              </a:spcBef>
              <a:defRPr/>
            </a:pPr>
            <a:r>
              <a:rPr lang="sv-SE" dirty="0">
                <a:ea typeface="ＭＳ Ｐゴシック" pitchFamily="34" charset="-128"/>
              </a:rPr>
              <a:t>Varje unik signal visas endast en gång. Det innebär att om det finns flera förskrivna recept som alla ger upphov till samma signal visas signalen endast en gång. I de fall det finns fler än ett recept förknippat med den aktuella signalen tydliggörs detta med tillägget (fler…) efter läkemedelsnamnet. För att se information om det/de recept som är förknippade med signalen, klicka på respektive regelkategori längst till vänster. </a:t>
            </a:r>
            <a:endParaRPr lang="sv-SE" dirty="0">
              <a:cs typeface="Arial" pitchFamily="34" charset="0"/>
            </a:endParaRPr>
          </a:p>
          <a:p>
            <a:pPr eaLnBrk="1" hangingPunct="1">
              <a:spcBef>
                <a:spcPct val="0"/>
              </a:spcBef>
              <a:defRPr/>
            </a:pPr>
            <a:r>
              <a:rPr lang="sv-SE" dirty="0">
                <a:ea typeface="ＭＳ Ｐゴシック" pitchFamily="34" charset="-128"/>
              </a:rPr>
              <a:t>I bilden ovan har farmaceuten klickat på ”Påverkar sjukdom”. Man kan konstatera att det finns recept på både Zyloric 300 mg och Allopurinol 100 mg samt att båda läkemedlen tillsammans med Salures ger upphov till samma signal. </a:t>
            </a:r>
          </a:p>
          <a:p>
            <a:pPr eaLnBrk="1" hangingPunct="1">
              <a:spcBef>
                <a:spcPct val="0"/>
              </a:spcBef>
              <a:defRPr/>
            </a:pPr>
            <a:endParaRPr lang="sv-SE" dirty="0">
              <a:ea typeface="ＭＳ Ｐゴシック" pitchFamily="34" charset="-128"/>
            </a:endParaRPr>
          </a:p>
          <a:p>
            <a:pPr eaLnBrk="1" hangingPunct="1">
              <a:spcBef>
                <a:spcPct val="0"/>
              </a:spcBef>
              <a:defRPr/>
            </a:pPr>
            <a:r>
              <a:rPr lang="sv-SE" dirty="0">
                <a:ea typeface="ＭＳ Ｐゴシック" pitchFamily="34" charset="-128"/>
              </a:rPr>
              <a:t>I receptinfo visas uppgifter om aktuellt läkemedel, dosering, utfärdardatum, senaste expedition och förskrivare. </a:t>
            </a:r>
          </a:p>
          <a:p>
            <a:pPr eaLnBrk="1" hangingPunct="1">
              <a:spcBef>
                <a:spcPct val="0"/>
              </a:spcBef>
              <a:defRPr/>
            </a:pPr>
            <a:endParaRPr lang="sv-SE" dirty="0">
              <a:ea typeface="ＭＳ Ｐゴシック" pitchFamily="34" charset="-128"/>
            </a:endParaRPr>
          </a:p>
          <a:p>
            <a:pPr eaLnBrk="1" hangingPunct="1">
              <a:spcBef>
                <a:spcPct val="0"/>
              </a:spcBef>
              <a:defRPr/>
            </a:pPr>
            <a:endParaRPr lang="sv-SE" dirty="0">
              <a:ea typeface="ＭＳ Ｐゴシック" pitchFamily="34" charset="-128"/>
            </a:endParaRPr>
          </a:p>
          <a:p>
            <a:pPr eaLnBrk="1" hangingPunct="1">
              <a:spcBef>
                <a:spcPct val="0"/>
              </a:spcBef>
              <a:defRPr/>
            </a:pPr>
            <a:endParaRPr lang="sv-SE" dirty="0">
              <a:ea typeface="ＭＳ Ｐゴシック" pitchFamily="34" charset="-128"/>
            </a:endParaRPr>
          </a:p>
          <a:p>
            <a:pPr eaLnBrk="1" hangingPunct="1">
              <a:spcBef>
                <a:spcPct val="0"/>
              </a:spcBef>
              <a:defRPr/>
            </a:pPr>
            <a:endParaRPr lang="sv-SE" dirty="0">
              <a:ea typeface="ＭＳ Ｐゴシック" pitchFamily="34" charset="-128"/>
            </a:endParaRPr>
          </a:p>
          <a:p>
            <a:pPr eaLnBrk="1" hangingPunct="1">
              <a:spcBef>
                <a:spcPct val="0"/>
              </a:spcBef>
              <a:defRPr/>
            </a:pPr>
            <a:endParaRPr lang="sv-SE" dirty="0">
              <a:ea typeface="ＭＳ Ｐゴシック" pitchFamily="34" charset="-128"/>
            </a:endParaRPr>
          </a:p>
          <a:p>
            <a:pPr eaLnBrk="1" hangingPunct="1">
              <a:spcBef>
                <a:spcPct val="0"/>
              </a:spcBef>
              <a:defRPr/>
            </a:pPr>
            <a:r>
              <a:rPr lang="sv-SE" dirty="0">
                <a:ea typeface="ＭＳ Ｐゴシック" pitchFamily="34" charset="-128"/>
              </a:rPr>
              <a:t> </a:t>
            </a:r>
          </a:p>
        </p:txBody>
      </p:sp>
      <p:sp>
        <p:nvSpPr>
          <p:cNvPr id="2048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fld id="{04DDA627-381C-48A2-B544-92CB1AA72A4F}" type="slidenum">
              <a:rPr lang="sv-SE" sz="1200" b="0" i="0" smtClean="0">
                <a:ea typeface="ＭＳ Ｐゴシック" pitchFamily="34" charset="-128"/>
              </a:rPr>
              <a:pPr eaLnBrk="1" hangingPunct="1"/>
              <a:t>3</a:t>
            </a:fld>
            <a:endParaRPr lang="sv-SE" sz="1200" b="0" i="0" dirty="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Platshållare för anteckningar 2"/>
          <p:cNvSpPr>
            <a:spLocks noGrp="1"/>
          </p:cNvSpPr>
          <p:nvPr>
            <p:ph type="body" idx="1"/>
          </p:nvPr>
        </p:nvSpPr>
        <p:spPr bwMode="auto">
          <a:xfrm>
            <a:off x="720681" y="4680573"/>
            <a:ext cx="5436567" cy="4467535"/>
          </a:xfrm>
        </p:spPr>
        <p:txBody>
          <a:bodyPr>
            <a:normAutofit/>
          </a:bodyPr>
          <a:lstStyle/>
          <a:p>
            <a:pPr eaLnBrk="1" hangingPunct="1">
              <a:spcBef>
                <a:spcPct val="0"/>
              </a:spcBef>
              <a:defRPr/>
            </a:pPr>
            <a:r>
              <a:rPr lang="sv-SE" dirty="0">
                <a:cs typeface="Arial" pitchFamily="34" charset="0"/>
              </a:rPr>
              <a:t>Om farmaceuten istället är intresserad av att veta om ett speciellt läkemedel ger upphov till någon signal är istället vyn ”Per läkemedel” bättre.</a:t>
            </a:r>
          </a:p>
          <a:p>
            <a:pPr eaLnBrk="1" hangingPunct="1">
              <a:spcBef>
                <a:spcPct val="0"/>
              </a:spcBef>
              <a:defRPr/>
            </a:pPr>
            <a:endParaRPr lang="sv-SE" dirty="0">
              <a:cs typeface="Arial" pitchFamily="34" charset="0"/>
            </a:endParaRPr>
          </a:p>
          <a:p>
            <a:pPr eaLnBrk="1" hangingPunct="1">
              <a:spcBef>
                <a:spcPct val="0"/>
              </a:spcBef>
              <a:defRPr/>
            </a:pPr>
            <a:r>
              <a:rPr lang="sv-SE" dirty="0">
                <a:ea typeface="ＭＳ Ｐゴシック" pitchFamily="34" charset="-128"/>
                <a:cs typeface="Arial" pitchFamily="34" charset="0"/>
              </a:rPr>
              <a:t>I likhet med vyn ”Per signal” visas överst uppgifter om farmaceuten följt av uppgifter om kund och läkemedel </a:t>
            </a:r>
            <a:r>
              <a:rPr lang="sv-SE" sz="1200" dirty="0">
                <a:ea typeface="ＭＳ Ｐゴシック" pitchFamily="34" charset="-128"/>
                <a:cs typeface="Arial" pitchFamily="34" charset="0"/>
              </a:rPr>
              <a:t>(syns dock inte i exemplet på bilden). </a:t>
            </a:r>
            <a:r>
              <a:rPr lang="sv-SE" dirty="0">
                <a:ea typeface="ＭＳ Ｐゴシック" pitchFamily="34" charset="-128"/>
                <a:cs typeface="Arial" pitchFamily="34" charset="0"/>
              </a:rPr>
              <a:t>.</a:t>
            </a:r>
          </a:p>
          <a:p>
            <a:pPr eaLnBrk="1" hangingPunct="1">
              <a:spcBef>
                <a:spcPct val="0"/>
              </a:spcBef>
              <a:defRPr/>
            </a:pPr>
            <a:endParaRPr lang="sv-SE" sz="1400" dirty="0">
              <a:ea typeface="ＭＳ Ｐゴシック" pitchFamily="34" charset="-128"/>
            </a:endParaRPr>
          </a:p>
          <a:p>
            <a:pPr eaLnBrk="1" hangingPunct="1">
              <a:spcBef>
                <a:spcPct val="0"/>
              </a:spcBef>
              <a:defRPr/>
            </a:pPr>
            <a:r>
              <a:rPr lang="sv-SE" dirty="0">
                <a:ea typeface="ＭＳ Ｐゴシック" pitchFamily="34" charset="-128"/>
                <a:cs typeface="Arial" pitchFamily="34" charset="0"/>
              </a:rPr>
              <a:t>”Per läkemedel” visar vilka kategorier som faller ut för ett specifikt läkemedel. Av bilden ovan framgår t ex att </a:t>
            </a:r>
            <a:r>
              <a:rPr lang="sv-SE" dirty="0" err="1">
                <a:ea typeface="ＭＳ Ｐゴシック" pitchFamily="34" charset="-128"/>
                <a:cs typeface="Arial" pitchFamily="34" charset="0"/>
              </a:rPr>
              <a:t>Zyloric</a:t>
            </a:r>
            <a:r>
              <a:rPr lang="sv-SE" dirty="0">
                <a:ea typeface="ＭＳ Ｐゴシック" pitchFamily="34" charset="-128"/>
                <a:cs typeface="Arial" pitchFamily="34" charset="0"/>
              </a:rPr>
              <a:t> ger upphov till både en ”Dubbelmedicinering” och en ”Påverkar sjukdom” signal. Längst till höger kan man också se vilken ATC-kod det aktuella läkemedlet tillhör. </a:t>
            </a:r>
            <a:r>
              <a:rPr lang="sv-SE" dirty="0">
                <a:cs typeface="Arial" pitchFamily="34" charset="0"/>
              </a:rPr>
              <a:t>Uppgifterna i är sorterade i bokstavsordning efter läkemedelsnamn, genom att klicka på ”Läkemedel” går det att ändra ordningen till omvänd alfabetisk ordning.</a:t>
            </a:r>
          </a:p>
          <a:p>
            <a:pPr eaLnBrk="1" hangingPunct="1">
              <a:spcBef>
                <a:spcPct val="0"/>
              </a:spcBef>
              <a:defRPr/>
            </a:pPr>
            <a:r>
              <a:rPr lang="sv-SE" dirty="0">
                <a:cs typeface="Arial" pitchFamily="34" charset="0"/>
              </a:rPr>
              <a:t>Genom att klicka på rubriken ”ATC-kod” finns möjlighet att sortera läkemedlen utifrån ATC-kod. </a:t>
            </a:r>
          </a:p>
          <a:p>
            <a:pPr eaLnBrk="1" hangingPunct="1">
              <a:spcBef>
                <a:spcPct val="0"/>
              </a:spcBef>
              <a:defRPr/>
            </a:pPr>
            <a:endParaRPr lang="sv-SE" dirty="0">
              <a:cs typeface="Arial" pitchFamily="34" charset="0"/>
            </a:endParaRPr>
          </a:p>
          <a:p>
            <a:pPr eaLnBrk="1" hangingPunct="1">
              <a:spcBef>
                <a:spcPct val="0"/>
              </a:spcBef>
              <a:defRPr/>
            </a:pPr>
            <a:r>
              <a:rPr lang="sv-SE" dirty="0">
                <a:cs typeface="Arial" pitchFamily="34" charset="0"/>
              </a:rPr>
              <a:t>I vyn ”Per läkemedel” visas varje unikt läkemedel på en egen rad. Ett läkemedel är unikt om det innehåller olika substanser, olika styrka, olika beredningsform eller har olika tillverkare. Olika förpackningsstorlekar av exakt samma läkemedel från samma tillverkare räknas inte som unikt. </a:t>
            </a:r>
          </a:p>
          <a:p>
            <a:pPr eaLnBrk="1" hangingPunct="1">
              <a:spcBef>
                <a:spcPct val="0"/>
              </a:spcBef>
              <a:defRPr/>
            </a:pPr>
            <a:endParaRPr lang="sv-SE" dirty="0">
              <a:cs typeface="Arial" pitchFamily="34" charset="0"/>
            </a:endParaRPr>
          </a:p>
          <a:p>
            <a:pPr eaLnBrk="1" hangingPunct="1">
              <a:spcBef>
                <a:spcPct val="0"/>
              </a:spcBef>
              <a:defRPr/>
            </a:pPr>
            <a:r>
              <a:rPr lang="sv-SE" dirty="0">
                <a:ea typeface="ＭＳ Ｐゴシック" pitchFamily="34" charset="-128"/>
              </a:rPr>
              <a:t>Tillägget ”(fler…)” efter läkemedelsnamnet indikerar att läkemedlet genererar signaler tillsammans med andra läkemedel. </a:t>
            </a:r>
          </a:p>
          <a:p>
            <a:pPr eaLnBrk="1" hangingPunct="1">
              <a:spcBef>
                <a:spcPct val="0"/>
              </a:spcBef>
              <a:defRPr/>
            </a:pPr>
            <a:r>
              <a:rPr lang="sv-SE" dirty="0">
                <a:ea typeface="ＭＳ Ｐゴシック" pitchFamily="34" charset="-128"/>
              </a:rPr>
              <a:t>OBSERVERA att man kan behöva ändra i interaktionsrullgardinen för att se alla signaler. </a:t>
            </a:r>
            <a:endParaRPr lang="sv-SE" dirty="0">
              <a:cs typeface="Arial" pitchFamily="34" charset="0"/>
            </a:endParaRPr>
          </a:p>
          <a:p>
            <a:pPr eaLnBrk="1" hangingPunct="1">
              <a:spcBef>
                <a:spcPct val="0"/>
              </a:spcBef>
              <a:defRPr/>
            </a:pPr>
            <a:r>
              <a:rPr lang="sv-SE" dirty="0">
                <a:cs typeface="Arial" pitchFamily="34" charset="0"/>
              </a:rPr>
              <a:t> </a:t>
            </a:r>
          </a:p>
          <a:p>
            <a:pPr eaLnBrk="1" hangingPunct="1">
              <a:spcBef>
                <a:spcPct val="0"/>
              </a:spcBef>
              <a:defRPr/>
            </a:pPr>
            <a:endParaRPr lang="sv-SE" dirty="0">
              <a:cs typeface="Arial" pitchFamily="34" charset="0"/>
            </a:endParaRPr>
          </a:p>
          <a:p>
            <a:pPr eaLnBrk="1" hangingPunct="1">
              <a:spcBef>
                <a:spcPct val="0"/>
              </a:spcBef>
              <a:defRPr/>
            </a:pPr>
            <a:endParaRPr lang="sv-SE" dirty="0">
              <a:cs typeface="Arial" pitchFamily="34" charset="0"/>
            </a:endParaRPr>
          </a:p>
          <a:p>
            <a:pPr eaLnBrk="1" hangingPunct="1">
              <a:spcBef>
                <a:spcPct val="0"/>
              </a:spcBef>
              <a:defRPr/>
            </a:pPr>
            <a:endParaRPr lang="sv-SE" dirty="0">
              <a:cs typeface="Arial" pitchFamily="34" charset="0"/>
            </a:endParaRPr>
          </a:p>
          <a:p>
            <a:pPr eaLnBrk="1" hangingPunct="1">
              <a:spcBef>
                <a:spcPct val="0"/>
              </a:spcBef>
              <a:defRPr/>
            </a:pPr>
            <a:endParaRPr lang="sv-SE" dirty="0">
              <a:cs typeface="Arial" pitchFamily="34" charset="0"/>
            </a:endParaRPr>
          </a:p>
          <a:p>
            <a:pPr eaLnBrk="1" hangingPunct="1">
              <a:spcBef>
                <a:spcPct val="0"/>
              </a:spcBef>
              <a:defRPr/>
            </a:pPr>
            <a:endParaRPr lang="sv-SE" dirty="0">
              <a:cs typeface="Arial" pitchFamily="34" charset="0"/>
            </a:endParaRPr>
          </a:p>
        </p:txBody>
      </p:sp>
      <p:sp>
        <p:nvSpPr>
          <p:cNvPr id="2150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fld id="{5EA10477-1BE7-4698-84CC-BFA8CDB0A0E2}" type="slidenum">
              <a:rPr lang="sv-SE" sz="1200" b="0" i="0" smtClean="0">
                <a:ea typeface="ＭＳ Ｐゴシック" pitchFamily="34" charset="-128"/>
              </a:rPr>
              <a:pPr eaLnBrk="1" hangingPunct="1"/>
              <a:t>4</a:t>
            </a:fld>
            <a:endParaRPr lang="sv-SE" sz="1200" b="0" i="0" dirty="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b="1" dirty="0">
              <a:ea typeface="ＭＳ Ｐゴシック" pitchFamily="34" charset="-128"/>
            </a:endParaRPr>
          </a:p>
          <a:p>
            <a:pPr eaLnBrk="1" hangingPunct="1">
              <a:spcBef>
                <a:spcPct val="0"/>
              </a:spcBef>
            </a:pPr>
            <a:r>
              <a:rPr lang="sv-SE" dirty="0">
                <a:ea typeface="ＭＳ Ｐゴシック" pitchFamily="34" charset="-128"/>
              </a:rPr>
              <a:t>Klicka på läkemedelsnamnet för att få fram information om aktuella signaler och receptuppgifter.</a:t>
            </a:r>
          </a:p>
          <a:p>
            <a:pPr eaLnBrk="1" hangingPunct="1">
              <a:spcBef>
                <a:spcPct val="0"/>
              </a:spcBef>
            </a:pPr>
            <a:endParaRPr lang="sv-SE" dirty="0">
              <a:ea typeface="ＭＳ Ｐゴシック" pitchFamily="34" charset="-128"/>
            </a:endParaRPr>
          </a:p>
          <a:p>
            <a:pPr eaLnBrk="1" hangingPunct="1">
              <a:spcBef>
                <a:spcPct val="0"/>
              </a:spcBef>
            </a:pPr>
            <a:r>
              <a:rPr lang="sv-SE" dirty="0">
                <a:ea typeface="ＭＳ Ｐゴシック" pitchFamily="34" charset="-128"/>
              </a:rPr>
              <a:t>I bilden ovan har farmaceuten klickat på </a:t>
            </a:r>
            <a:r>
              <a:rPr lang="sv-SE" dirty="0" err="1">
                <a:ea typeface="ＭＳ Ｐゴシック" pitchFamily="34" charset="-128"/>
              </a:rPr>
              <a:t>Allopurinol</a:t>
            </a:r>
            <a:r>
              <a:rPr lang="sv-SE" dirty="0">
                <a:ea typeface="ＭＳ Ｐゴシック" pitchFamily="34" charset="-128"/>
              </a:rPr>
              <a:t> och uppgifter signalerna  </a:t>
            </a:r>
          </a:p>
          <a:p>
            <a:pPr marL="171450" indent="-171450" eaLnBrk="1" hangingPunct="1">
              <a:spcBef>
                <a:spcPct val="0"/>
              </a:spcBef>
              <a:buFont typeface="Arial" panose="020B0604020202020204" pitchFamily="34" charset="0"/>
              <a:buChar char="•"/>
            </a:pPr>
            <a:r>
              <a:rPr lang="sv-SE" dirty="0">
                <a:ea typeface="ＭＳ Ｐゴシック" pitchFamily="34" charset="-128"/>
              </a:rPr>
              <a:t>Dubbelmedicinering genereras via </a:t>
            </a:r>
            <a:r>
              <a:rPr lang="en-US" dirty="0">
                <a:ea typeface="ＭＳ Ｐゴシック" pitchFamily="34" charset="-128"/>
              </a:rPr>
              <a:t>Allopurinol Accord </a:t>
            </a:r>
            <a:r>
              <a:rPr lang="en-US" dirty="0" err="1">
                <a:ea typeface="ＭＳ Ｐゴシック" pitchFamily="34" charset="-128"/>
              </a:rPr>
              <a:t>tablett</a:t>
            </a:r>
            <a:r>
              <a:rPr lang="en-US" dirty="0">
                <a:ea typeface="ＭＳ Ｐゴシック" pitchFamily="34" charset="-128"/>
              </a:rPr>
              <a:t> 300 mg + </a:t>
            </a:r>
            <a:r>
              <a:rPr lang="sv-SE" sz="1200" b="0" i="0" kern="1200" dirty="0" err="1">
                <a:solidFill>
                  <a:schemeClr val="tx1"/>
                </a:solidFill>
                <a:effectLst/>
                <a:latin typeface="+mn-lt"/>
                <a:ea typeface="+mn-ea"/>
                <a:cs typeface="+mn-cs"/>
              </a:rPr>
              <a:t>Zyloric</a:t>
            </a:r>
            <a:r>
              <a:rPr lang="sv-SE" sz="1200" b="0" i="0" kern="1200" dirty="0">
                <a:solidFill>
                  <a:schemeClr val="tx1"/>
                </a:solidFill>
                <a:effectLst/>
                <a:latin typeface="+mn-lt"/>
                <a:ea typeface="+mn-ea"/>
                <a:cs typeface="+mn-cs"/>
              </a:rPr>
              <a:t>® tablett 100 mg </a:t>
            </a:r>
            <a:endParaRPr lang="en-US" dirty="0">
              <a:ea typeface="ＭＳ Ｐゴシック" pitchFamily="34" charset="-128"/>
            </a:endParaRPr>
          </a:p>
          <a:p>
            <a:pPr marL="171450" indent="-171450" eaLnBrk="1" hangingPunct="1">
              <a:spcBef>
                <a:spcPct val="0"/>
              </a:spcBef>
              <a:buFont typeface="Arial" panose="020B0604020202020204" pitchFamily="34" charset="0"/>
              <a:buChar char="•"/>
            </a:pPr>
            <a:r>
              <a:rPr lang="sv-SE" dirty="0">
                <a:ea typeface="ＭＳ Ｐゴシック" pitchFamily="34" charset="-128"/>
              </a:rPr>
              <a:t>Påverkar sjukdom” genereras via </a:t>
            </a:r>
            <a:r>
              <a:rPr lang="en-US" dirty="0">
                <a:ea typeface="ＭＳ Ｐゴシック" pitchFamily="34" charset="-128"/>
              </a:rPr>
              <a:t>Allopurinol Accord </a:t>
            </a:r>
            <a:r>
              <a:rPr lang="en-US" dirty="0" err="1">
                <a:ea typeface="ＭＳ Ｐゴシック" pitchFamily="34" charset="-128"/>
              </a:rPr>
              <a:t>tablett</a:t>
            </a:r>
            <a:r>
              <a:rPr lang="en-US" dirty="0">
                <a:ea typeface="ＭＳ Ｐゴシック" pitchFamily="34" charset="-128"/>
              </a:rPr>
              <a:t> 300 mg + </a:t>
            </a:r>
            <a:r>
              <a:rPr lang="sv-SE" sz="1200" b="0" i="0" kern="1200" dirty="0" err="1">
                <a:solidFill>
                  <a:schemeClr val="tx1"/>
                </a:solidFill>
                <a:effectLst/>
                <a:latin typeface="+mn-lt"/>
                <a:ea typeface="+mn-ea"/>
                <a:cs typeface="+mn-cs"/>
              </a:rPr>
              <a:t>Salures</a:t>
            </a:r>
            <a:r>
              <a:rPr lang="sv-SE" sz="1200" b="0" i="0" kern="1200" dirty="0">
                <a:solidFill>
                  <a:schemeClr val="tx1"/>
                </a:solidFill>
                <a:effectLst/>
                <a:latin typeface="+mn-lt"/>
                <a:ea typeface="+mn-ea"/>
                <a:cs typeface="+mn-cs"/>
              </a:rPr>
              <a:t>® tablett 2.5 mg</a:t>
            </a:r>
            <a:endParaRPr lang="sv-SE" dirty="0">
              <a:ea typeface="ＭＳ Ｐゴシック" pitchFamily="34" charset="-128"/>
            </a:endParaRPr>
          </a:p>
          <a:p>
            <a:pPr marL="171450" indent="-171450" eaLnBrk="1" hangingPunct="1">
              <a:spcBef>
                <a:spcPct val="0"/>
              </a:spcBef>
              <a:buFont typeface="Arial" panose="020B0604020202020204" pitchFamily="34" charset="0"/>
              <a:buChar char="•"/>
            </a:pPr>
            <a:endParaRPr lang="sv-SE" dirty="0">
              <a:ea typeface="ＭＳ Ｐゴシック" pitchFamily="34" charset="-128"/>
            </a:endParaRPr>
          </a:p>
          <a:p>
            <a:pPr marL="0" indent="0" eaLnBrk="1" hangingPunct="1">
              <a:spcBef>
                <a:spcPct val="0"/>
              </a:spcBef>
              <a:buFont typeface="Arial" panose="020B0604020202020204" pitchFamily="34" charset="0"/>
              <a:buNone/>
            </a:pPr>
            <a:r>
              <a:rPr lang="sv-SE" dirty="0">
                <a:ea typeface="ＭＳ Ｐゴシック" pitchFamily="34" charset="-128"/>
              </a:rPr>
              <a:t>Aktuella receptuppgifter visas under beskrivningarna. </a:t>
            </a:r>
          </a:p>
          <a:p>
            <a:pPr eaLnBrk="1" hangingPunct="1">
              <a:spcBef>
                <a:spcPct val="0"/>
              </a:spcBef>
            </a:pPr>
            <a:endParaRPr lang="sv-SE" dirty="0">
              <a:ea typeface="ＭＳ Ｐゴシック" pitchFamily="34" charset="-128"/>
            </a:endParaRPr>
          </a:p>
        </p:txBody>
      </p:sp>
      <p:sp>
        <p:nvSpPr>
          <p:cNvPr id="2253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fld id="{AB572F9B-A6C4-4EE2-8B49-3ABAFC106D29}" type="slidenum">
              <a:rPr lang="sv-SE" sz="1200" b="0" i="0" smtClean="0">
                <a:ea typeface="ＭＳ Ｐゴシック" pitchFamily="34" charset="-128"/>
              </a:rPr>
              <a:pPr eaLnBrk="1" hangingPunct="1"/>
              <a:t>5</a:t>
            </a:fld>
            <a:endParaRPr lang="sv-SE" sz="1200" b="0" i="0" dirty="0">
              <a:ea typeface="ＭＳ Ｐゴシック" pitchFamily="34" charset="-128"/>
            </a:endParaRPr>
          </a:p>
        </p:txBody>
      </p:sp>
    </p:spTree>
    <p:extLst>
      <p:ext uri="{BB962C8B-B14F-4D97-AF65-F5344CB8AC3E}">
        <p14:creationId xmlns:p14="http://schemas.microsoft.com/office/powerpoint/2010/main" val="296702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dirty="0">
                <a:ea typeface="ＭＳ Ｐゴシック" pitchFamily="34" charset="-128"/>
                <a:cs typeface="Arial" pitchFamily="34" charset="0"/>
              </a:rPr>
              <a:t>Överst på sidan visas  uppgifter om vilken farmaceut som är inloggad  (i detta fall EES-teamet på E-hälsomyndigheten). </a:t>
            </a:r>
          </a:p>
          <a:p>
            <a:pPr>
              <a:defRPr/>
            </a:pPr>
            <a:endParaRPr lang="sv-SE" sz="1200" dirty="0">
              <a:ea typeface="ＭＳ Ｐゴシック" pitchFamily="34" charset="-128"/>
              <a:cs typeface="Arial" pitchFamily="34" charset="0"/>
            </a:endParaRPr>
          </a:p>
          <a:p>
            <a:pPr marL="171450" indent="-171450">
              <a:buFont typeface="Arial" panose="020B0604020202020204" pitchFamily="34" charset="0"/>
              <a:buChar char="•"/>
              <a:defRPr/>
            </a:pPr>
            <a:r>
              <a:rPr lang="sv-SE" sz="1200" b="0" i="1" dirty="0">
                <a:ea typeface="ＭＳ Ｐゴシック" pitchFamily="34" charset="-128"/>
                <a:cs typeface="Arial" pitchFamily="34" charset="0"/>
              </a:rPr>
              <a:t>Logga ut:</a:t>
            </a:r>
            <a:r>
              <a:rPr lang="sv-SE" sz="1200" dirty="0">
                <a:ea typeface="ＭＳ Ｐゴシック" pitchFamily="34" charset="-128"/>
                <a:cs typeface="Arial" pitchFamily="34" charset="0"/>
              </a:rPr>
              <a:t> Loggar ut från EES</a:t>
            </a:r>
          </a:p>
          <a:p>
            <a:pPr marL="171450" indent="-171450">
              <a:buFont typeface="Arial" panose="020B0604020202020204" pitchFamily="34" charset="0"/>
              <a:buChar char="•"/>
              <a:defRPr/>
            </a:pPr>
            <a:r>
              <a:rPr lang="sv-SE" sz="1200" i="1" dirty="0">
                <a:ea typeface="ＭＳ Ｐゴシック" pitchFamily="34" charset="-128"/>
                <a:cs typeface="Arial" pitchFamily="34" charset="0"/>
              </a:rPr>
              <a:t>Hjälp</a:t>
            </a:r>
            <a:r>
              <a:rPr lang="sv-SE" sz="1200" dirty="0">
                <a:ea typeface="ＭＳ Ｐゴシック" pitchFamily="34" charset="-128"/>
                <a:cs typeface="Arial" pitchFamily="34" charset="0"/>
              </a:rPr>
              <a:t>: Kontaktuppgifter till E-hälsomyndigheten. </a:t>
            </a:r>
          </a:p>
          <a:p>
            <a:pPr marL="171450" indent="-171450">
              <a:buFont typeface="Arial" panose="020B0604020202020204" pitchFamily="34" charset="0"/>
              <a:buChar char="•"/>
              <a:defRPr/>
            </a:pPr>
            <a:r>
              <a:rPr lang="sv-SE" sz="1200" i="1" dirty="0">
                <a:ea typeface="ＭＳ Ｐゴシック" pitchFamily="34" charset="-128"/>
                <a:cs typeface="Arial" pitchFamily="34" charset="0"/>
              </a:rPr>
              <a:t>Om</a:t>
            </a:r>
            <a:r>
              <a:rPr lang="sv-SE" sz="1200" dirty="0">
                <a:ea typeface="ＭＳ Ｐゴシック" pitchFamily="34" charset="-128"/>
                <a:cs typeface="Arial" pitchFamily="34" charset="0"/>
              </a:rPr>
              <a:t>: En beskrivning av EES syfte.</a:t>
            </a:r>
          </a:p>
          <a:p>
            <a:pPr marL="171450" indent="-171450">
              <a:buFont typeface="Arial" panose="020B0604020202020204" pitchFamily="34" charset="0"/>
              <a:buChar char="•"/>
              <a:defRPr/>
            </a:pPr>
            <a:r>
              <a:rPr lang="sv-SE" sz="1200" i="1" dirty="0">
                <a:ea typeface="ＭＳ Ｐゴシック" pitchFamily="34" charset="-128"/>
                <a:cs typeface="Arial" pitchFamily="34" charset="0"/>
              </a:rPr>
              <a:t>Uppdatera</a:t>
            </a:r>
            <a:r>
              <a:rPr lang="sv-SE" sz="1200" dirty="0">
                <a:ea typeface="ＭＳ Ｐゴシック" pitchFamily="34" charset="-128"/>
                <a:cs typeface="Arial" pitchFamily="34" charset="0"/>
              </a:rPr>
              <a:t>: Uppdaterar sidan.</a:t>
            </a:r>
          </a:p>
          <a:p>
            <a:pPr>
              <a:defRPr/>
            </a:pPr>
            <a:endParaRPr lang="sv-SE" sz="1200" dirty="0">
              <a:ea typeface="ＭＳ Ｐゴシック" pitchFamily="34" charset="-128"/>
              <a:cs typeface="Arial" pitchFamily="34" charset="0"/>
            </a:endParaRPr>
          </a:p>
          <a:p>
            <a:pPr>
              <a:defRPr/>
            </a:pPr>
            <a:r>
              <a:rPr lang="sv-SE" sz="1200" dirty="0">
                <a:ea typeface="ＭＳ Ｐゴシック" pitchFamily="34" charset="-128"/>
                <a:cs typeface="Arial" pitchFamily="34" charset="0"/>
              </a:rPr>
              <a:t>Därefter  följer uppgifter om kunden, namn och personnummer.</a:t>
            </a:r>
          </a:p>
          <a:p>
            <a:pPr>
              <a:defRPr/>
            </a:pPr>
            <a:r>
              <a:rPr lang="sv-SE" dirty="0"/>
              <a:t>Default för interaktioner är att C- och D-interaktioner visa. Det går att ändra, via rullgardinen till högre, vilka interaktioner som ska visa. </a:t>
            </a:r>
          </a:p>
        </p:txBody>
      </p:sp>
      <p:sp>
        <p:nvSpPr>
          <p:cNvPr id="4" name="Platshållare för bildnummer 3"/>
          <p:cNvSpPr>
            <a:spLocks noGrp="1"/>
          </p:cNvSpPr>
          <p:nvPr>
            <p:ph type="sldNum" sz="quarter" idx="5"/>
          </p:nvPr>
        </p:nvSpPr>
        <p:spPr/>
        <p:txBody>
          <a:bodyPr/>
          <a:lstStyle/>
          <a:p>
            <a:fld id="{6E611AC6-6AF3-4383-A1A0-9731B5AA9D0B}" type="slidenum">
              <a:rPr lang="en-US" smtClean="0"/>
              <a:t>6</a:t>
            </a:fld>
            <a:endParaRPr lang="en-US"/>
          </a:p>
        </p:txBody>
      </p:sp>
    </p:spTree>
    <p:extLst>
      <p:ext uri="{BB962C8B-B14F-4D97-AF65-F5344CB8AC3E}">
        <p14:creationId xmlns:p14="http://schemas.microsoft.com/office/powerpoint/2010/main" val="364090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Under </a:t>
            </a:r>
            <a:r>
              <a:rPr lang="sv-SE" dirty="0"/>
              <a:t>fliken ”Per signal” hamnar nu alla recept som genererar en signal  i kategori Dubbelmedicinering i samma signal. För att se vilka recept som har en dubbelmedicineringssignal klickar man på kategorin ”Dubbelmedicinering” som är en klickbar länk. </a:t>
            </a:r>
          </a:p>
          <a:p>
            <a:endParaRPr lang="sv-SE" dirty="0"/>
          </a:p>
          <a:p>
            <a:r>
              <a:rPr lang="sv-SE" dirty="0"/>
              <a:t>Ny logik Dubbelmedicinering:</a:t>
            </a:r>
          </a:p>
          <a:p>
            <a:r>
              <a:rPr lang="sv-SE" i="1" dirty="0"/>
              <a:t>Signal skapas när en kund har två läkemedel med samma substans eller samma verkningsmekanism/effekt på systemisk nivå oavsett administrationsväg. </a:t>
            </a:r>
          </a:p>
          <a:p>
            <a:r>
              <a:rPr lang="sv-SE" i="1" dirty="0"/>
              <a:t>För att signal ska genereras krävs att läkemedlen skiljer sig åt avseende styrka och/eller läkemedelsform.</a:t>
            </a:r>
          </a:p>
          <a:p>
            <a:endParaRPr lang="sv-SE" dirty="0"/>
          </a:p>
          <a:p>
            <a:r>
              <a:rPr lang="sv-SE" dirty="0"/>
              <a:t>För att på ett lättare sätt se vilka recept som tillsammans genererar signal om dubbelmedicinering kan man byta till fliken ”Per läkemedel”</a:t>
            </a:r>
          </a:p>
        </p:txBody>
      </p:sp>
      <p:sp>
        <p:nvSpPr>
          <p:cNvPr id="4" name="Platshållare för bildnummer 3"/>
          <p:cNvSpPr>
            <a:spLocks noGrp="1"/>
          </p:cNvSpPr>
          <p:nvPr>
            <p:ph type="sldNum" sz="quarter" idx="5"/>
          </p:nvPr>
        </p:nvSpPr>
        <p:spPr/>
        <p:txBody>
          <a:bodyPr/>
          <a:lstStyle/>
          <a:p>
            <a:fld id="{6E611AC6-6AF3-4383-A1A0-9731B5AA9D0B}" type="slidenum">
              <a:rPr lang="en-US" smtClean="0"/>
              <a:t>7</a:t>
            </a:fld>
            <a:endParaRPr lang="en-US"/>
          </a:p>
        </p:txBody>
      </p:sp>
    </p:spTree>
    <p:extLst>
      <p:ext uri="{BB962C8B-B14F-4D97-AF65-F5344CB8AC3E}">
        <p14:creationId xmlns:p14="http://schemas.microsoft.com/office/powerpoint/2010/main" val="355081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läkemedel som genererar en signal är klickbara. Klicka på ett läkemedel för att se signalbeskrivning och receptinformation.</a:t>
            </a:r>
          </a:p>
        </p:txBody>
      </p:sp>
      <p:sp>
        <p:nvSpPr>
          <p:cNvPr id="4" name="Platshållare för bildnummer 3"/>
          <p:cNvSpPr>
            <a:spLocks noGrp="1"/>
          </p:cNvSpPr>
          <p:nvPr>
            <p:ph type="sldNum" sz="quarter" idx="5"/>
          </p:nvPr>
        </p:nvSpPr>
        <p:spPr/>
        <p:txBody>
          <a:bodyPr/>
          <a:lstStyle/>
          <a:p>
            <a:fld id="{6E611AC6-6AF3-4383-A1A0-9731B5AA9D0B}" type="slidenum">
              <a:rPr lang="en-US" smtClean="0"/>
              <a:t>8</a:t>
            </a:fld>
            <a:endParaRPr lang="en-US"/>
          </a:p>
        </p:txBody>
      </p:sp>
    </p:spTree>
    <p:extLst>
      <p:ext uri="{BB962C8B-B14F-4D97-AF65-F5344CB8AC3E}">
        <p14:creationId xmlns:p14="http://schemas.microsoft.com/office/powerpoint/2010/main" val="3046756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E611AC6-6AF3-4383-A1A0-9731B5AA9D0B}" type="slidenum">
              <a:rPr lang="en-US" smtClean="0"/>
              <a:t>9</a:t>
            </a:fld>
            <a:endParaRPr lang="en-US"/>
          </a:p>
        </p:txBody>
      </p:sp>
    </p:spTree>
    <p:extLst>
      <p:ext uri="{BB962C8B-B14F-4D97-AF65-F5344CB8AC3E}">
        <p14:creationId xmlns:p14="http://schemas.microsoft.com/office/powerpoint/2010/main" val="584026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Förstasida">
    <p:bg>
      <p:bgPr>
        <a:solidFill>
          <a:srgbClr val="FFFFFE"/>
        </a:solidFill>
        <a:effectLst/>
      </p:bgPr>
    </p:bg>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9630"/>
          <a:stretch/>
        </p:blipFill>
        <p:spPr>
          <a:xfrm>
            <a:off x="-3284" y="2355726"/>
            <a:ext cx="4263998" cy="2816944"/>
          </a:xfrm>
          <a:prstGeom prst="rect">
            <a:avLst/>
          </a:prstGeom>
        </p:spPr>
      </p:pic>
      <p:sp>
        <p:nvSpPr>
          <p:cNvPr id="6" name="Underrubrik 2"/>
          <p:cNvSpPr>
            <a:spLocks noGrp="1"/>
          </p:cNvSpPr>
          <p:nvPr>
            <p:ph type="subTitle" idx="1" hasCustomPrompt="1"/>
          </p:nvPr>
        </p:nvSpPr>
        <p:spPr>
          <a:xfrm>
            <a:off x="682873" y="2050246"/>
            <a:ext cx="7993583" cy="241855"/>
          </a:xfrm>
        </p:spPr>
        <p:txBody>
          <a:bodyPr lIns="0" tIns="0" rIns="0" bIns="0">
            <a:noAutofit/>
          </a:bodyPr>
          <a:lstStyle>
            <a:lvl1pPr marL="0" indent="0" algn="l">
              <a:buNone/>
              <a:defRPr sz="1400" b="0">
                <a:solidFill>
                  <a:srgbClr val="000000"/>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a:t>
            </a:r>
          </a:p>
        </p:txBody>
      </p:sp>
      <p:sp>
        <p:nvSpPr>
          <p:cNvPr id="7" name="Platshållare för text 9"/>
          <p:cNvSpPr>
            <a:spLocks noGrp="1"/>
          </p:cNvSpPr>
          <p:nvPr>
            <p:ph type="body" sz="quarter" idx="13" hasCustomPrompt="1"/>
          </p:nvPr>
        </p:nvSpPr>
        <p:spPr>
          <a:xfrm>
            <a:off x="4722107" y="4299942"/>
            <a:ext cx="4181362" cy="216024"/>
          </a:xfrm>
        </p:spPr>
        <p:txBody>
          <a:bodyPr lIns="0" tIns="0" rIns="0" bIns="0" anchor="b" anchorCtr="0">
            <a:noAutofit/>
          </a:bodyPr>
          <a:lstStyle>
            <a:lvl1pPr marL="0" indent="0" algn="r">
              <a:buFontTx/>
              <a:buNone/>
              <a:defRPr sz="1400" b="0">
                <a:solidFill>
                  <a:srgbClr val="000000"/>
                </a:solidFill>
                <a:latin typeface="Arial"/>
              </a:defRPr>
            </a:lvl1pPr>
          </a:lstStyle>
          <a:p>
            <a:pPr lvl="0"/>
            <a:r>
              <a:rPr lang="sv-SE" dirty="0" err="1"/>
              <a:t>åååå-mm-dd</a:t>
            </a:r>
            <a:endParaRPr lang="sv-SE" dirty="0"/>
          </a:p>
        </p:txBody>
      </p:sp>
      <p:sp>
        <p:nvSpPr>
          <p:cNvPr id="8" name="Platshållare för text 11"/>
          <p:cNvSpPr>
            <a:spLocks noGrp="1"/>
          </p:cNvSpPr>
          <p:nvPr>
            <p:ph type="body" sz="quarter" idx="14" hasCustomPrompt="1"/>
          </p:nvPr>
        </p:nvSpPr>
        <p:spPr>
          <a:xfrm>
            <a:off x="4716016" y="4617198"/>
            <a:ext cx="4175984" cy="206498"/>
          </a:xfrm>
        </p:spPr>
        <p:txBody>
          <a:bodyPr lIns="0" tIns="0" rIns="0" bIns="0">
            <a:noAutofit/>
          </a:bodyPr>
          <a:lstStyle>
            <a:lvl1pPr marL="0" indent="0" algn="r">
              <a:buFontTx/>
              <a:buNone/>
              <a:defRPr sz="1200">
                <a:solidFill>
                  <a:srgbClr val="000000"/>
                </a:solidFill>
                <a:latin typeface="Arial"/>
              </a:defRPr>
            </a:lvl1pPr>
          </a:lstStyle>
          <a:p>
            <a:pPr lvl="0"/>
            <a:r>
              <a:rPr lang="sv-SE" dirty="0"/>
              <a:t>Version</a:t>
            </a:r>
          </a:p>
        </p:txBody>
      </p:sp>
      <p:sp>
        <p:nvSpPr>
          <p:cNvPr id="9" name="Rubrik 22"/>
          <p:cNvSpPr>
            <a:spLocks noGrp="1"/>
          </p:cNvSpPr>
          <p:nvPr>
            <p:ph type="title"/>
          </p:nvPr>
        </p:nvSpPr>
        <p:spPr>
          <a:xfrm>
            <a:off x="634773" y="830886"/>
            <a:ext cx="8053386" cy="1026114"/>
          </a:xfrm>
        </p:spPr>
        <p:txBody>
          <a:bodyPr anchor="b" anchorCtr="0"/>
          <a:lstStyle>
            <a:lvl1pPr marL="49213" indent="0" algn="l">
              <a:lnSpc>
                <a:spcPts val="4600"/>
              </a:lnSpc>
              <a:defRPr sz="4600">
                <a:solidFill>
                  <a:schemeClr val="tx1"/>
                </a:solidFill>
              </a:defRPr>
            </a:lvl1pPr>
          </a:lstStyle>
          <a:p>
            <a:r>
              <a:rPr lang="sv-SE"/>
              <a:t>Klicka här för att ändra mall för rubrikformat</a:t>
            </a:r>
            <a:endParaRPr lang="sv-SE" dirty="0"/>
          </a:p>
        </p:txBody>
      </p:sp>
      <p:pic>
        <p:nvPicPr>
          <p:cNvPr id="12" name="Bildobjekt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1" y="195487"/>
            <a:ext cx="2121027" cy="282321"/>
          </a:xfrm>
          <a:prstGeom prst="rect">
            <a:avLst/>
          </a:prstGeom>
        </p:spPr>
      </p:pic>
    </p:spTree>
    <p:extLst>
      <p:ext uri="{BB962C8B-B14F-4D97-AF65-F5344CB8AC3E}">
        <p14:creationId xmlns:p14="http://schemas.microsoft.com/office/powerpoint/2010/main" val="75808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sida">
    <p:bg>
      <p:bgPr>
        <a:solidFill>
          <a:srgbClr val="FFFFFE"/>
        </a:solidFill>
        <a:effectLst/>
      </p:bgPr>
    </p:bg>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r="60185"/>
          <a:stretch/>
        </p:blipFill>
        <p:spPr>
          <a:xfrm>
            <a:off x="6330752" y="2327867"/>
            <a:ext cx="2825948" cy="2830739"/>
          </a:xfrm>
          <a:prstGeom prst="rect">
            <a:avLst/>
          </a:prstGeom>
        </p:spPr>
      </p:pic>
      <p:sp>
        <p:nvSpPr>
          <p:cNvPr id="9" name="Rubrik 22"/>
          <p:cNvSpPr>
            <a:spLocks noGrp="1"/>
          </p:cNvSpPr>
          <p:nvPr>
            <p:ph type="title"/>
          </p:nvPr>
        </p:nvSpPr>
        <p:spPr>
          <a:xfrm>
            <a:off x="634773" y="1567923"/>
            <a:ext cx="8053386" cy="1026114"/>
          </a:xfrm>
        </p:spPr>
        <p:txBody>
          <a:bodyPr anchor="t" anchorCtr="0"/>
          <a:lstStyle>
            <a:lvl1pPr marL="49213" indent="0" algn="l">
              <a:lnSpc>
                <a:spcPts val="4600"/>
              </a:lnSpc>
              <a:defRPr sz="4600">
                <a:solidFill>
                  <a:schemeClr val="tx1"/>
                </a:solidFill>
              </a:defRPr>
            </a:lvl1pPr>
          </a:lstStyle>
          <a:p>
            <a:r>
              <a:rPr lang="sv-SE"/>
              <a:t>Klicka här för att ändra mall för rubrikformat</a:t>
            </a:r>
            <a:endParaRPr lang="sv-SE" dirty="0"/>
          </a:p>
        </p:txBody>
      </p:sp>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1" y="195487"/>
            <a:ext cx="2121027" cy="282321"/>
          </a:xfrm>
          <a:prstGeom prst="rect">
            <a:avLst/>
          </a:prstGeom>
        </p:spPr>
      </p:pic>
    </p:spTree>
    <p:extLst>
      <p:ext uri="{BB962C8B-B14F-4D97-AF65-F5344CB8AC3E}">
        <p14:creationId xmlns:p14="http://schemas.microsoft.com/office/powerpoint/2010/main" val="407203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istasida">
    <p:bg>
      <p:bgPr>
        <a:solidFill>
          <a:srgbClr val="FFFFFE"/>
        </a:solidFill>
        <a:effectLst/>
      </p:bgPr>
    </p:bg>
    <p:spTree>
      <p:nvGrpSpPr>
        <p:cNvPr id="1" name=""/>
        <p:cNvGrpSpPr/>
        <p:nvPr/>
      </p:nvGrpSpPr>
      <p:grpSpPr>
        <a:xfrm>
          <a:off x="0" y="0"/>
          <a:ext cx="0" cy="0"/>
          <a:chOff x="0" y="0"/>
          <a:chExt cx="0" cy="0"/>
        </a:xfrm>
      </p:grpSpPr>
      <p:sp>
        <p:nvSpPr>
          <p:cNvPr id="9" name="Rubrik 22"/>
          <p:cNvSpPr>
            <a:spLocks noGrp="1"/>
          </p:cNvSpPr>
          <p:nvPr>
            <p:ph type="title"/>
          </p:nvPr>
        </p:nvSpPr>
        <p:spPr>
          <a:xfrm>
            <a:off x="634773" y="3500969"/>
            <a:ext cx="8053386" cy="1026114"/>
          </a:xfrm>
        </p:spPr>
        <p:txBody>
          <a:bodyPr anchor="t" anchorCtr="0"/>
          <a:lstStyle>
            <a:lvl1pPr marL="49213" indent="0" algn="l">
              <a:lnSpc>
                <a:spcPts val="4600"/>
              </a:lnSpc>
              <a:defRPr sz="4600">
                <a:solidFill>
                  <a:schemeClr val="tx1"/>
                </a:solidFill>
              </a:defRPr>
            </a:lvl1pPr>
          </a:lstStyle>
          <a:p>
            <a:r>
              <a:rPr lang="sv-SE"/>
              <a:t>Klicka här för att ändra mall för rubrikformat</a:t>
            </a:r>
            <a:endParaRPr lang="sv-SE" dirty="0"/>
          </a:p>
        </p:txBody>
      </p:sp>
      <p:pic>
        <p:nvPicPr>
          <p:cNvPr id="3" name="Bildobjekt 2" descr="EHM_Symbol_CMYK_hel.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27" t="50185"/>
          <a:stretch/>
        </p:blipFill>
        <p:spPr>
          <a:xfrm>
            <a:off x="0" y="-1"/>
            <a:ext cx="3714544" cy="2599545"/>
          </a:xfrm>
          <a:prstGeom prst="rect">
            <a:avLst/>
          </a:prstGeom>
        </p:spPr>
      </p:pic>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1" y="195487"/>
            <a:ext cx="2121027" cy="282321"/>
          </a:xfrm>
          <a:prstGeom prst="rect">
            <a:avLst/>
          </a:prstGeom>
        </p:spPr>
      </p:pic>
    </p:spTree>
    <p:extLst>
      <p:ext uri="{BB962C8B-B14F-4D97-AF65-F5344CB8AC3E}">
        <p14:creationId xmlns:p14="http://schemas.microsoft.com/office/powerpoint/2010/main" val="128120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2" name="Rubrik 1"/>
          <p:cNvSpPr>
            <a:spLocks noGrp="1"/>
          </p:cNvSpPr>
          <p:nvPr>
            <p:ph type="title"/>
          </p:nvPr>
        </p:nvSpPr>
        <p:spPr>
          <a:xfrm>
            <a:off x="646114" y="742419"/>
            <a:ext cx="7067549" cy="479182"/>
          </a:xfrm>
        </p:spPr>
        <p:txBody>
          <a:bodyPr/>
          <a:lstStyle/>
          <a:p>
            <a:r>
              <a:rPr lang="sv-SE"/>
              <a:t>Klicka här för att ändra mall för rubrikformat</a:t>
            </a:r>
            <a:endParaRPr lang="sv-SE" dirty="0"/>
          </a:p>
        </p:txBody>
      </p:sp>
      <p:sp>
        <p:nvSpPr>
          <p:cNvPr id="13" name="Platshållare för innehåll 12"/>
          <p:cNvSpPr>
            <a:spLocks noGrp="1"/>
          </p:cNvSpPr>
          <p:nvPr>
            <p:ph sz="quarter" idx="16"/>
          </p:nvPr>
        </p:nvSpPr>
        <p:spPr>
          <a:xfrm>
            <a:off x="646113" y="1466106"/>
            <a:ext cx="6529387" cy="3294366"/>
          </a:xfrm>
        </p:spPr>
        <p:txBody>
          <a:bodyPr>
            <a:noAutofit/>
          </a:bodyPr>
          <a:lstStyle>
            <a:lvl1pPr>
              <a:defRPr sz="2200"/>
            </a:lvl1pPr>
            <a:lvl2pPr>
              <a:defRPr sz="2200"/>
            </a:lvl2pPr>
            <a:lvl3pPr>
              <a:defRPr sz="2200"/>
            </a:lvl3pPr>
            <a:lvl4pPr>
              <a:defRPr sz="2200"/>
            </a:lvl4pPr>
            <a:lvl5pPr>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2259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46114" y="742419"/>
            <a:ext cx="7067549" cy="479182"/>
          </a:xfrm>
        </p:spPr>
        <p:txBody>
          <a:bodyPr/>
          <a:lstStyle/>
          <a:p>
            <a:r>
              <a:rPr lang="sv-SE"/>
              <a:t>Klicka här för att ändra format</a:t>
            </a:r>
            <a:endParaRPr lang="sv-SE" dirty="0"/>
          </a:p>
        </p:txBody>
      </p:sp>
      <p:sp>
        <p:nvSpPr>
          <p:cNvPr id="13" name="Platshållare för innehåll 12"/>
          <p:cNvSpPr>
            <a:spLocks noGrp="1"/>
          </p:cNvSpPr>
          <p:nvPr>
            <p:ph sz="quarter" idx="16"/>
          </p:nvPr>
        </p:nvSpPr>
        <p:spPr>
          <a:xfrm>
            <a:off x="646113" y="1275606"/>
            <a:ext cx="6529387" cy="3294366"/>
          </a:xfrm>
        </p:spPr>
        <p:txBody>
          <a:bodyPr>
            <a:noAutofit/>
          </a:bodyPr>
          <a:lstStyle>
            <a:lvl1pPr>
              <a:defRPr sz="1650"/>
            </a:lvl1pPr>
            <a:lvl2pPr>
              <a:defRPr sz="1650"/>
            </a:lvl2pPr>
            <a:lvl3pPr>
              <a:defRPr sz="1650"/>
            </a:lvl3pPr>
            <a:lvl4pPr>
              <a:defRPr sz="1650"/>
            </a:lvl4pPr>
            <a:lvl5pPr>
              <a:defRPr sz="16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7934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46114" y="742419"/>
            <a:ext cx="7067549" cy="688336"/>
          </a:xfrm>
          <a:prstGeom prst="rect">
            <a:avLst/>
          </a:prstGeom>
        </p:spPr>
        <p:txBody>
          <a:bodyPr vert="horz" lIns="0" tIns="0" rIns="0" bIns="0" rtlCol="0" anchor="t" anchorCtr="0">
            <a:noAutofit/>
          </a:bodyPr>
          <a:lstStyle/>
          <a:p>
            <a:endParaRPr lang="sv-SE" dirty="0"/>
          </a:p>
        </p:txBody>
      </p:sp>
      <p:sp>
        <p:nvSpPr>
          <p:cNvPr id="3" name="Platshållare för text 2"/>
          <p:cNvSpPr>
            <a:spLocks noGrp="1"/>
          </p:cNvSpPr>
          <p:nvPr>
            <p:ph type="body" idx="1"/>
          </p:nvPr>
        </p:nvSpPr>
        <p:spPr>
          <a:xfrm>
            <a:off x="646114" y="1456613"/>
            <a:ext cx="7022231" cy="3348372"/>
          </a:xfrm>
          <a:prstGeom prst="rect">
            <a:avLst/>
          </a:prstGeom>
        </p:spPr>
        <p:txBody>
          <a:bodyPr vert="horz" lIns="0" tIns="0" rIns="0" bIns="0" rtlCol="0">
            <a:noAutofit/>
          </a:bodyPr>
          <a:lstStyle/>
          <a:p>
            <a:pPr lvl="0"/>
            <a:r>
              <a:rPr lang="sv-SE" dirty="0"/>
              <a:t>Klicka här för att ändra format på bakgrundstexten</a:t>
            </a:r>
          </a:p>
        </p:txBody>
      </p:sp>
      <p:pic>
        <p:nvPicPr>
          <p:cNvPr id="5" name="Bildobjekt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1801" y="195487"/>
            <a:ext cx="2121027" cy="282321"/>
          </a:xfrm>
          <a:prstGeom prst="rect">
            <a:avLst/>
          </a:prstGeom>
        </p:spPr>
      </p:pic>
      <p:sp>
        <p:nvSpPr>
          <p:cNvPr id="7" name="Rektangel 6"/>
          <p:cNvSpPr/>
          <p:nvPr/>
        </p:nvSpPr>
        <p:spPr>
          <a:xfrm>
            <a:off x="1" y="5008500"/>
            <a:ext cx="9143999" cy="13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6091303"/>
      </p:ext>
    </p:extLst>
  </p:cSld>
  <p:clrMap bg1="lt1" tx1="dk1" bg2="lt2" tx2="dk2" accent1="accent1" accent2="accent2" accent3="accent3" accent4="accent4" accent5="accent5" accent6="accent6" hlink="hlink" folHlink="folHlink"/>
  <p:sldLayoutIdLst>
    <p:sldLayoutId id="2147483679" r:id="rId1"/>
    <p:sldLayoutId id="2147483677" r:id="rId2"/>
    <p:sldLayoutId id="2147483678" r:id="rId3"/>
    <p:sldLayoutId id="2147483668" r:id="rId4"/>
    <p:sldLayoutId id="2147483680" r:id="rId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914400" rtl="0" eaLnBrk="1" latinLnBrk="0" hangingPunct="1">
        <a:lnSpc>
          <a:spcPts val="4100"/>
        </a:lnSpc>
        <a:spcBef>
          <a:spcPct val="0"/>
        </a:spcBef>
        <a:buNone/>
        <a:defRPr sz="3600" b="1" kern="1200">
          <a:solidFill>
            <a:schemeClr val="tx1"/>
          </a:solidFill>
          <a:latin typeface="Arial"/>
          <a:ea typeface="+mj-ea"/>
          <a:cs typeface="+mj-cs"/>
        </a:defRPr>
      </a:lvl1pPr>
    </p:titleStyle>
    <p:bodyStyle>
      <a:lvl1pPr marL="174625" indent="-180000" algn="l" defTabSz="914400" rtl="0" eaLnBrk="1" latinLnBrk="0" hangingPunct="1">
        <a:lnSpc>
          <a:spcPct val="100000"/>
        </a:lnSpc>
        <a:spcBef>
          <a:spcPts val="400"/>
        </a:spcBef>
        <a:spcAft>
          <a:spcPts val="400"/>
        </a:spcAft>
        <a:buFont typeface="Arial"/>
        <a:buChar char="•"/>
        <a:defRPr sz="2400" kern="1200">
          <a:solidFill>
            <a:schemeClr val="tx1"/>
          </a:solidFill>
          <a:latin typeface="Arial"/>
          <a:ea typeface="+mn-ea"/>
          <a:cs typeface="+mn-cs"/>
        </a:defRPr>
      </a:lvl1pPr>
      <a:lvl2pPr marL="360000" indent="-180000" algn="l" defTabSz="914400" rtl="0" eaLnBrk="1" latinLnBrk="0" hangingPunct="1">
        <a:lnSpc>
          <a:spcPct val="100000"/>
        </a:lnSpc>
        <a:spcBef>
          <a:spcPts val="400"/>
        </a:spcBef>
        <a:spcAft>
          <a:spcPts val="400"/>
        </a:spcAft>
        <a:buFont typeface="Arial"/>
        <a:buChar char="•"/>
        <a:defRPr sz="2400" kern="1200">
          <a:solidFill>
            <a:schemeClr val="tx1"/>
          </a:solidFill>
          <a:latin typeface="Arial"/>
          <a:ea typeface="+mn-ea"/>
          <a:cs typeface="+mn-cs"/>
        </a:defRPr>
      </a:lvl2pPr>
      <a:lvl3pPr marL="540000" indent="-180000" algn="l" defTabSz="914400" rtl="0" eaLnBrk="1" latinLnBrk="0" hangingPunct="1">
        <a:lnSpc>
          <a:spcPct val="100000"/>
        </a:lnSpc>
        <a:spcBef>
          <a:spcPts val="400"/>
        </a:spcBef>
        <a:spcAft>
          <a:spcPts val="400"/>
        </a:spcAft>
        <a:buFont typeface="Arial"/>
        <a:buChar char="•"/>
        <a:defRPr sz="2400" kern="1200">
          <a:solidFill>
            <a:schemeClr val="tx1"/>
          </a:solidFill>
          <a:latin typeface="Arial"/>
          <a:ea typeface="+mn-ea"/>
          <a:cs typeface="+mn-cs"/>
        </a:defRPr>
      </a:lvl3pPr>
      <a:lvl4pPr marL="720000" indent="-180000" algn="l" defTabSz="914400" rtl="0" eaLnBrk="1" latinLnBrk="0" hangingPunct="1">
        <a:lnSpc>
          <a:spcPct val="100000"/>
        </a:lnSpc>
        <a:spcBef>
          <a:spcPts val="400"/>
        </a:spcBef>
        <a:spcAft>
          <a:spcPts val="400"/>
        </a:spcAft>
        <a:buFont typeface="Arial"/>
        <a:buChar char="•"/>
        <a:defRPr sz="2400" kern="1200">
          <a:solidFill>
            <a:schemeClr val="tx1"/>
          </a:solidFill>
          <a:latin typeface="Arial"/>
          <a:ea typeface="+mn-ea"/>
          <a:cs typeface="+mn-cs"/>
        </a:defRPr>
      </a:lvl4pPr>
      <a:lvl5pPr marL="900000" indent="-180000" algn="l" defTabSz="914400" rtl="0" eaLnBrk="1" latinLnBrk="0" hangingPunct="1">
        <a:lnSpc>
          <a:spcPct val="100000"/>
        </a:lnSpc>
        <a:spcBef>
          <a:spcPts val="400"/>
        </a:spcBef>
        <a:spcAft>
          <a:spcPts val="400"/>
        </a:spcAft>
        <a:buFont typeface="Arial"/>
        <a:buChar char="•"/>
        <a:defRPr sz="2400" kern="1200">
          <a:solidFill>
            <a:schemeClr val="tx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3"/>
          </p:nvPr>
        </p:nvSpPr>
        <p:spPr>
          <a:xfrm>
            <a:off x="4716016" y="4299942"/>
            <a:ext cx="4181362" cy="216024"/>
          </a:xfrm>
        </p:spPr>
        <p:txBody>
          <a:bodyPr/>
          <a:lstStyle/>
          <a:p>
            <a:r>
              <a:rPr lang="sv-SE" dirty="0"/>
              <a:t>2023-01-20</a:t>
            </a:r>
          </a:p>
        </p:txBody>
      </p:sp>
      <p:sp>
        <p:nvSpPr>
          <p:cNvPr id="10" name="Rubrik 9"/>
          <p:cNvSpPr>
            <a:spLocks noGrp="1"/>
          </p:cNvSpPr>
          <p:nvPr>
            <p:ph type="title"/>
          </p:nvPr>
        </p:nvSpPr>
        <p:spPr>
          <a:xfrm>
            <a:off x="1043608" y="1419622"/>
            <a:ext cx="8053386" cy="1026114"/>
          </a:xfrm>
        </p:spPr>
        <p:txBody>
          <a:bodyPr>
            <a:normAutofit fontScale="90000"/>
          </a:bodyPr>
          <a:lstStyle/>
          <a:p>
            <a:r>
              <a:rPr lang="sv-SE" dirty="0"/>
              <a:t>Elektroniskt expertstöd - EES</a:t>
            </a:r>
            <a:br>
              <a:rPr lang="sv-SE" dirty="0"/>
            </a:br>
            <a:r>
              <a:rPr lang="sv-SE" dirty="0"/>
              <a:t>Flöde – webbgränssnitt apotek</a:t>
            </a:r>
          </a:p>
        </p:txBody>
      </p:sp>
      <p:sp>
        <p:nvSpPr>
          <p:cNvPr id="2" name="textruta 1">
            <a:extLst>
              <a:ext uri="{FF2B5EF4-FFF2-40B4-BE49-F238E27FC236}">
                <a16:creationId xmlns:a16="http://schemas.microsoft.com/office/drawing/2014/main" id="{73AC1D06-0965-4B15-AAC6-D94CE0B1CB08}"/>
              </a:ext>
            </a:extLst>
          </p:cNvPr>
          <p:cNvSpPr txBox="1"/>
          <p:nvPr/>
        </p:nvSpPr>
        <p:spPr>
          <a:xfrm>
            <a:off x="3419872" y="3514971"/>
            <a:ext cx="5184576" cy="523220"/>
          </a:xfrm>
          <a:prstGeom prst="rect">
            <a:avLst/>
          </a:prstGeom>
          <a:noFill/>
        </p:spPr>
        <p:txBody>
          <a:bodyPr wrap="square" rtlCol="0">
            <a:spAutoFit/>
          </a:bodyPr>
          <a:lstStyle/>
          <a:p>
            <a:r>
              <a:rPr lang="sv-SE" sz="1400" i="1" dirty="0">
                <a:highlight>
                  <a:srgbClr val="FFFF00"/>
                </a:highlight>
                <a:latin typeface="Arial" panose="020B0604020202020204" pitchFamily="34" charset="0"/>
                <a:cs typeface="Arial" panose="020B0604020202020204" pitchFamily="34" charset="0"/>
              </a:rPr>
              <a:t>Signalbeskrivningarna i exemplen kan vara inaktuella då innehållet i EES uppdateras snabbare än utbildningsmaterialet</a:t>
            </a:r>
            <a:r>
              <a:rPr lang="sv-SE" sz="1400" dirty="0">
                <a:latin typeface="Arial" panose="020B0604020202020204" pitchFamily="34" charset="0"/>
                <a:cs typeface="Arial" panose="020B0604020202020204" pitchFamily="34" charset="0"/>
              </a:rPr>
              <a:t>.</a:t>
            </a:r>
          </a:p>
        </p:txBody>
      </p:sp>
      <p:sp>
        <p:nvSpPr>
          <p:cNvPr id="5" name="textruta 4">
            <a:extLst>
              <a:ext uri="{FF2B5EF4-FFF2-40B4-BE49-F238E27FC236}">
                <a16:creationId xmlns:a16="http://schemas.microsoft.com/office/drawing/2014/main" id="{468F0533-D269-432F-AB23-B4CECB058BA4}"/>
              </a:ext>
            </a:extLst>
          </p:cNvPr>
          <p:cNvSpPr txBox="1"/>
          <p:nvPr/>
        </p:nvSpPr>
        <p:spPr>
          <a:xfrm>
            <a:off x="2843808" y="2707487"/>
            <a:ext cx="5904656" cy="369332"/>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OBS! information finns att läsa i anteckningarna</a:t>
            </a:r>
          </a:p>
        </p:txBody>
      </p:sp>
    </p:spTree>
    <p:extLst>
      <p:ext uri="{BB962C8B-B14F-4D97-AF65-F5344CB8AC3E}">
        <p14:creationId xmlns:p14="http://schemas.microsoft.com/office/powerpoint/2010/main" val="208991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text&#10;&#10;Automatiskt genererad beskrivning">
            <a:extLst>
              <a:ext uri="{FF2B5EF4-FFF2-40B4-BE49-F238E27FC236}">
                <a16:creationId xmlns:a16="http://schemas.microsoft.com/office/drawing/2014/main" id="{C953D134-E112-4714-AB85-EC39D083F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046465"/>
            <a:ext cx="7755518" cy="3737232"/>
          </a:xfrm>
          <a:prstGeom prst="rect">
            <a:avLst/>
          </a:prstGeom>
          <a:ln w="19050">
            <a:solidFill>
              <a:schemeClr val="tx1"/>
            </a:solidFill>
          </a:ln>
        </p:spPr>
      </p:pic>
      <p:sp>
        <p:nvSpPr>
          <p:cNvPr id="2" name="Rubrik 1">
            <a:extLst>
              <a:ext uri="{FF2B5EF4-FFF2-40B4-BE49-F238E27FC236}">
                <a16:creationId xmlns:a16="http://schemas.microsoft.com/office/drawing/2014/main" id="{3FE86D65-290E-49EA-B9FF-A11831A78AB7}"/>
              </a:ext>
            </a:extLst>
          </p:cNvPr>
          <p:cNvSpPr>
            <a:spLocks noGrp="1"/>
          </p:cNvSpPr>
          <p:nvPr>
            <p:ph type="title"/>
          </p:nvPr>
        </p:nvSpPr>
        <p:spPr>
          <a:xfrm>
            <a:off x="646114" y="483518"/>
            <a:ext cx="7067549" cy="738083"/>
          </a:xfrm>
        </p:spPr>
        <p:txBody>
          <a:bodyPr/>
          <a:lstStyle/>
          <a:p>
            <a:r>
              <a:rPr lang="sv-SE" dirty="0"/>
              <a:t>Avslutade signaler</a:t>
            </a:r>
          </a:p>
        </p:txBody>
      </p:sp>
      <p:sp>
        <p:nvSpPr>
          <p:cNvPr id="8" name="Ellips 7">
            <a:extLst>
              <a:ext uri="{FF2B5EF4-FFF2-40B4-BE49-F238E27FC236}">
                <a16:creationId xmlns:a16="http://schemas.microsoft.com/office/drawing/2014/main" id="{2D0057BA-6643-452D-A417-A442AA3BDCE1}"/>
              </a:ext>
            </a:extLst>
          </p:cNvPr>
          <p:cNvSpPr/>
          <p:nvPr/>
        </p:nvSpPr>
        <p:spPr>
          <a:xfrm>
            <a:off x="3049159" y="956951"/>
            <a:ext cx="1368152" cy="305202"/>
          </a:xfrm>
          <a:prstGeom prst="ellipse">
            <a:avLst/>
          </a:prstGeom>
          <a:noFill/>
          <a:ln>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743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29AFACD-AF6D-41A5-99DC-56B61C678968}"/>
              </a:ext>
            </a:extLst>
          </p:cNvPr>
          <p:cNvPicPr>
            <a:picLocks noChangeAspect="1"/>
          </p:cNvPicPr>
          <p:nvPr/>
        </p:nvPicPr>
        <p:blipFill>
          <a:blip r:embed="rId3"/>
          <a:stretch>
            <a:fillRect/>
          </a:stretch>
        </p:blipFill>
        <p:spPr>
          <a:xfrm>
            <a:off x="648072" y="1413308"/>
            <a:ext cx="7524328" cy="3329527"/>
          </a:xfrm>
          <a:prstGeom prst="rect">
            <a:avLst/>
          </a:prstGeom>
          <a:ln w="19050">
            <a:solidFill>
              <a:schemeClr val="tx1"/>
            </a:solidFill>
          </a:ln>
        </p:spPr>
      </p:pic>
      <p:sp>
        <p:nvSpPr>
          <p:cNvPr id="9218" name="Rubrik 1"/>
          <p:cNvSpPr>
            <a:spLocks noGrp="1"/>
          </p:cNvSpPr>
          <p:nvPr>
            <p:ph type="title"/>
          </p:nvPr>
        </p:nvSpPr>
        <p:spPr>
          <a:xfrm>
            <a:off x="755576" y="699319"/>
            <a:ext cx="7416824" cy="479182"/>
          </a:xfrm>
        </p:spPr>
        <p:txBody>
          <a:bodyPr/>
          <a:lstStyle/>
          <a:p>
            <a:r>
              <a:rPr lang="sv-SE" dirty="0"/>
              <a:t>Per signal – att avsluta signal  </a:t>
            </a:r>
          </a:p>
        </p:txBody>
      </p:sp>
      <p:cxnSp>
        <p:nvCxnSpPr>
          <p:cNvPr id="5" name="Rak pil 4"/>
          <p:cNvCxnSpPr>
            <a:cxnSpLocks/>
          </p:cNvCxnSpPr>
          <p:nvPr/>
        </p:nvCxnSpPr>
        <p:spPr>
          <a:xfrm flipV="1">
            <a:off x="6975165" y="2631683"/>
            <a:ext cx="333139" cy="549062"/>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
        <p:nvSpPr>
          <p:cNvPr id="9222" name="textruta 6"/>
          <p:cNvSpPr txBox="1">
            <a:spLocks noChangeArrowheads="1"/>
          </p:cNvSpPr>
          <p:nvPr/>
        </p:nvSpPr>
        <p:spPr bwMode="auto">
          <a:xfrm>
            <a:off x="5940152" y="2715766"/>
            <a:ext cx="1107021" cy="954107"/>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Välj vilka signaler som ska avslutas</a:t>
            </a:r>
          </a:p>
        </p:txBody>
      </p:sp>
      <p:cxnSp>
        <p:nvCxnSpPr>
          <p:cNvPr id="11" name="Rak pil 10"/>
          <p:cNvCxnSpPr>
            <a:cxnSpLocks/>
            <a:stCxn id="9222" idx="3"/>
          </p:cNvCxnSpPr>
          <p:nvPr/>
        </p:nvCxnSpPr>
        <p:spPr>
          <a:xfrm>
            <a:off x="7047173" y="3192820"/>
            <a:ext cx="324550" cy="243026"/>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329881"/>
            <a:ext cx="421481"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5"/>
          <p:cNvSpPr>
            <a:spLocks noChangeArrowheads="1"/>
          </p:cNvSpPr>
          <p:nvPr/>
        </p:nvSpPr>
        <p:spPr bwMode="auto">
          <a:xfrm>
            <a:off x="732760" y="1305868"/>
            <a:ext cx="771916" cy="218535"/>
          </a:xfrm>
          <a:prstGeom prst="ellipse">
            <a:avLst/>
          </a:prstGeom>
          <a:noFill/>
          <a:ln w="25400" algn="ctr">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Tree>
    <p:extLst>
      <p:ext uri="{BB962C8B-B14F-4D97-AF65-F5344CB8AC3E}">
        <p14:creationId xmlns:p14="http://schemas.microsoft.com/office/powerpoint/2010/main" val="406534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49D393E-4E38-4336-8097-FB511A397823}"/>
              </a:ext>
            </a:extLst>
          </p:cNvPr>
          <p:cNvPicPr>
            <a:picLocks noChangeAspect="1"/>
          </p:cNvPicPr>
          <p:nvPr/>
        </p:nvPicPr>
        <p:blipFill>
          <a:blip r:embed="rId3"/>
          <a:stretch>
            <a:fillRect/>
          </a:stretch>
        </p:blipFill>
        <p:spPr>
          <a:xfrm>
            <a:off x="323528" y="1236904"/>
            <a:ext cx="7430910" cy="3406494"/>
          </a:xfrm>
          <a:prstGeom prst="rect">
            <a:avLst/>
          </a:prstGeom>
        </p:spPr>
      </p:pic>
      <p:sp>
        <p:nvSpPr>
          <p:cNvPr id="10242" name="Rubrik 1"/>
          <p:cNvSpPr>
            <a:spLocks noGrp="1"/>
          </p:cNvSpPr>
          <p:nvPr>
            <p:ph type="title"/>
          </p:nvPr>
        </p:nvSpPr>
        <p:spPr>
          <a:xfrm>
            <a:off x="611560" y="742419"/>
            <a:ext cx="7776864" cy="479182"/>
          </a:xfrm>
        </p:spPr>
        <p:txBody>
          <a:bodyPr/>
          <a:lstStyle/>
          <a:p>
            <a:r>
              <a:rPr lang="sv-SE" dirty="0"/>
              <a:t>Per läkemedel – att avsluta signal</a:t>
            </a:r>
          </a:p>
        </p:txBody>
      </p:sp>
      <p:sp>
        <p:nvSpPr>
          <p:cNvPr id="10245" name="textruta 6"/>
          <p:cNvSpPr txBox="1">
            <a:spLocks noChangeArrowheads="1"/>
          </p:cNvSpPr>
          <p:nvPr/>
        </p:nvSpPr>
        <p:spPr bwMode="auto">
          <a:xfrm>
            <a:off x="6246019" y="3057525"/>
            <a:ext cx="2702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600" dirty="0"/>
              <a:t> </a:t>
            </a:r>
            <a:endParaRPr lang="sv-SE" sz="1050" dirty="0"/>
          </a:p>
        </p:txBody>
      </p:sp>
      <mc:AlternateContent xmlns:mc="http://schemas.openxmlformats.org/markup-compatibility/2006" xmlns:a14="http://schemas.microsoft.com/office/drawing/2010/main">
        <mc:Choice Requires="a14">
          <p:sp>
            <p:nvSpPr>
              <p:cNvPr id="13" name="textruta 12"/>
              <p:cNvSpPr txBox="1"/>
              <p:nvPr/>
            </p:nvSpPr>
            <p:spPr>
              <a:xfrm>
                <a:off x="6125606" y="789553"/>
                <a:ext cx="270030" cy="191591"/>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sv-SE" sz="600" i="1">
                          <a:latin typeface="Cambria Math"/>
                          <a:ea typeface="Cambria Math"/>
                        </a:rPr>
                        <m:t>√</m:t>
                      </m:r>
                    </m:oMath>
                  </m:oMathPara>
                </a14:m>
                <a:endParaRPr lang="sv-SE" sz="600" dirty="0"/>
              </a:p>
            </p:txBody>
          </p:sp>
        </mc:Choice>
        <mc:Fallback xmlns="">
          <p:sp>
            <p:nvSpPr>
              <p:cNvPr id="13" name="textruta 12"/>
              <p:cNvSpPr txBox="1">
                <a:spLocks noRot="1" noChangeAspect="1" noMove="1" noResize="1" noEditPoints="1" noAdjustHandles="1" noChangeArrowheads="1" noChangeShapeType="1" noTextEdit="1"/>
              </p:cNvSpPr>
              <p:nvPr/>
            </p:nvSpPr>
            <p:spPr>
              <a:xfrm>
                <a:off x="6125606" y="789553"/>
                <a:ext cx="270030" cy="191591"/>
              </a:xfrm>
              <a:prstGeom prst="rect">
                <a:avLst/>
              </a:prstGeom>
              <a:blipFill>
                <a:blip r:embed="rId4"/>
                <a:stretch>
                  <a:fillRect/>
                </a:stretch>
              </a:blipFill>
              <a:ln>
                <a:noFill/>
              </a:ln>
            </p:spPr>
            <p:txBody>
              <a:bodyPr/>
              <a:lstStyle/>
              <a:p>
                <a:r>
                  <a:rPr lang="sv-SE">
                    <a:noFill/>
                  </a:rPr>
                  <a:t> </a:t>
                </a:r>
              </a:p>
            </p:txBody>
          </p:sp>
        </mc:Fallback>
      </mc:AlternateContent>
      <p:grpSp>
        <p:nvGrpSpPr>
          <p:cNvPr id="10" name="Grupp 9"/>
          <p:cNvGrpSpPr/>
          <p:nvPr/>
        </p:nvGrpSpPr>
        <p:grpSpPr>
          <a:xfrm>
            <a:off x="7502710" y="1995685"/>
            <a:ext cx="1483124" cy="1389940"/>
            <a:chOff x="8466311" y="2722950"/>
            <a:chExt cx="1561518" cy="1688640"/>
          </a:xfrm>
        </p:grpSpPr>
        <p:sp>
          <p:nvSpPr>
            <p:cNvPr id="11" name="textruta 6"/>
            <p:cNvSpPr txBox="1">
              <a:spLocks noChangeArrowheads="1"/>
            </p:cNvSpPr>
            <p:nvPr/>
          </p:nvSpPr>
          <p:spPr bwMode="auto">
            <a:xfrm>
              <a:off x="8943957" y="3252444"/>
              <a:ext cx="1083872" cy="1159146"/>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Välj vilka signaler som ska avslutas</a:t>
              </a:r>
            </a:p>
          </p:txBody>
        </p:sp>
        <p:cxnSp>
          <p:nvCxnSpPr>
            <p:cNvPr id="12" name="Rak pil 11"/>
            <p:cNvCxnSpPr>
              <a:cxnSpLocks/>
            </p:cNvCxnSpPr>
            <p:nvPr/>
          </p:nvCxnSpPr>
          <p:spPr>
            <a:xfrm flipH="1" flipV="1">
              <a:off x="8466311" y="2987698"/>
              <a:ext cx="1008061" cy="264745"/>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cxnSp>
          <p:nvCxnSpPr>
            <p:cNvPr id="14" name="Rak pil 13"/>
            <p:cNvCxnSpPr>
              <a:cxnSpLocks/>
            </p:cNvCxnSpPr>
            <p:nvPr/>
          </p:nvCxnSpPr>
          <p:spPr>
            <a:xfrm flipH="1" flipV="1">
              <a:off x="8466311" y="2722950"/>
              <a:ext cx="1008061" cy="529493"/>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grpSp>
      <p:sp>
        <p:nvSpPr>
          <p:cNvPr id="19" name="Oval 5"/>
          <p:cNvSpPr>
            <a:spLocks noChangeArrowheads="1"/>
          </p:cNvSpPr>
          <p:nvPr/>
        </p:nvSpPr>
        <p:spPr bwMode="auto">
          <a:xfrm>
            <a:off x="1403648" y="1203598"/>
            <a:ext cx="864096" cy="231088"/>
          </a:xfrm>
          <a:prstGeom prst="ellipse">
            <a:avLst/>
          </a:prstGeom>
          <a:noFill/>
          <a:ln w="25400" algn="ctr">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Tree>
    <p:extLst>
      <p:ext uri="{BB962C8B-B14F-4D97-AF65-F5344CB8AC3E}">
        <p14:creationId xmlns:p14="http://schemas.microsoft.com/office/powerpoint/2010/main" val="163341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objekt 24" descr="En bild som visar text&#10;&#10;Automatiskt genererad beskrivning">
            <a:extLst>
              <a:ext uri="{FF2B5EF4-FFF2-40B4-BE49-F238E27FC236}">
                <a16:creationId xmlns:a16="http://schemas.microsoft.com/office/drawing/2014/main" id="{18E2AB62-2D0E-4580-A2F0-5F45285CB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841" y="708425"/>
            <a:ext cx="2214595" cy="4140116"/>
          </a:xfrm>
          <a:prstGeom prst="rect">
            <a:avLst/>
          </a:prstGeom>
          <a:ln w="19050">
            <a:solidFill>
              <a:schemeClr val="tx1"/>
            </a:solidFill>
          </a:ln>
        </p:spPr>
      </p:pic>
      <p:sp>
        <p:nvSpPr>
          <p:cNvPr id="11266" name="Rubrik 1"/>
          <p:cNvSpPr>
            <a:spLocks noGrp="1"/>
          </p:cNvSpPr>
          <p:nvPr>
            <p:ph type="title"/>
          </p:nvPr>
        </p:nvSpPr>
        <p:spPr>
          <a:xfrm>
            <a:off x="522576" y="179416"/>
            <a:ext cx="7096920" cy="479182"/>
          </a:xfrm>
        </p:spPr>
        <p:txBody>
          <a:bodyPr/>
          <a:lstStyle/>
          <a:p>
            <a:r>
              <a:rPr lang="sv-SE" dirty="0"/>
              <a:t>Avsluta signal – välj åtgärd </a:t>
            </a:r>
          </a:p>
        </p:txBody>
      </p:sp>
      <p:grpSp>
        <p:nvGrpSpPr>
          <p:cNvPr id="35" name="Grupp 34"/>
          <p:cNvGrpSpPr/>
          <p:nvPr/>
        </p:nvGrpSpPr>
        <p:grpSpPr>
          <a:xfrm>
            <a:off x="421065" y="761589"/>
            <a:ext cx="2782783" cy="738664"/>
            <a:chOff x="-404112" y="420024"/>
            <a:chExt cx="3710376" cy="984884"/>
          </a:xfrm>
        </p:grpSpPr>
        <p:sp>
          <p:nvSpPr>
            <p:cNvPr id="11272" name="textruta 14"/>
            <p:cNvSpPr txBox="1">
              <a:spLocks noChangeArrowheads="1"/>
            </p:cNvSpPr>
            <p:nvPr/>
          </p:nvSpPr>
          <p:spPr bwMode="auto">
            <a:xfrm>
              <a:off x="-404112" y="420024"/>
              <a:ext cx="2556955" cy="984884"/>
            </a:xfrm>
            <a:prstGeom prst="rect">
              <a:avLst/>
            </a:prstGeom>
            <a:noFill/>
            <a:ln w="19050">
              <a:solidFill>
                <a:srgbClr val="E98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Möjlighet att avsluta flera signaler gemensamt</a:t>
              </a:r>
            </a:p>
          </p:txBody>
        </p:sp>
        <p:cxnSp>
          <p:nvCxnSpPr>
            <p:cNvPr id="16" name="Rak pil 15"/>
            <p:cNvCxnSpPr>
              <a:cxnSpLocks/>
            </p:cNvCxnSpPr>
            <p:nvPr/>
          </p:nvCxnSpPr>
          <p:spPr>
            <a:xfrm>
              <a:off x="2152843" y="441545"/>
              <a:ext cx="1153421" cy="0"/>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grpSp>
      <p:sp>
        <p:nvSpPr>
          <p:cNvPr id="11275" name="textruta 36"/>
          <p:cNvSpPr txBox="1">
            <a:spLocks noChangeArrowheads="1"/>
          </p:cNvSpPr>
          <p:nvPr/>
        </p:nvSpPr>
        <p:spPr bwMode="auto">
          <a:xfrm>
            <a:off x="6259986" y="2308573"/>
            <a:ext cx="1552374" cy="307777"/>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Välj åtgärdstext </a:t>
            </a:r>
          </a:p>
        </p:txBody>
      </p:sp>
      <p:grpSp>
        <p:nvGrpSpPr>
          <p:cNvPr id="31" name="Grupp 30"/>
          <p:cNvGrpSpPr/>
          <p:nvPr/>
        </p:nvGrpSpPr>
        <p:grpSpPr>
          <a:xfrm>
            <a:off x="683568" y="3424690"/>
            <a:ext cx="2736304" cy="875251"/>
            <a:chOff x="-134415" y="4566252"/>
            <a:chExt cx="3648403" cy="1166999"/>
          </a:xfrm>
        </p:grpSpPr>
        <p:cxnSp>
          <p:nvCxnSpPr>
            <p:cNvPr id="6" name="Rak pil 5"/>
            <p:cNvCxnSpPr>
              <a:cxnSpLocks/>
            </p:cNvCxnSpPr>
            <p:nvPr/>
          </p:nvCxnSpPr>
          <p:spPr>
            <a:xfrm>
              <a:off x="1885773" y="4871981"/>
              <a:ext cx="1628215" cy="861270"/>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
          <p:nvSpPr>
            <p:cNvPr id="11276" name="textruta 37"/>
            <p:cNvSpPr txBox="1">
              <a:spLocks noChangeArrowheads="1"/>
            </p:cNvSpPr>
            <p:nvPr/>
          </p:nvSpPr>
          <p:spPr bwMode="auto">
            <a:xfrm>
              <a:off x="-134415" y="4566252"/>
              <a:ext cx="2020188" cy="697625"/>
            </a:xfrm>
            <a:prstGeom prst="rect">
              <a:avLst/>
            </a:prstGeom>
            <a:noFill/>
            <a:ln w="19050">
              <a:solidFill>
                <a:srgbClr val="E98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Frivilligt fält för kommentar</a:t>
              </a:r>
            </a:p>
          </p:txBody>
        </p:sp>
      </p:grpSp>
      <p:grpSp>
        <p:nvGrpSpPr>
          <p:cNvPr id="30" name="Grupp 29"/>
          <p:cNvGrpSpPr/>
          <p:nvPr/>
        </p:nvGrpSpPr>
        <p:grpSpPr>
          <a:xfrm>
            <a:off x="971600" y="4336865"/>
            <a:ext cx="2232248" cy="523220"/>
            <a:chOff x="239695" y="5520546"/>
            <a:chExt cx="2976330" cy="697625"/>
          </a:xfrm>
        </p:grpSpPr>
        <p:sp>
          <p:nvSpPr>
            <p:cNvPr id="11277" name="textruta 42"/>
            <p:cNvSpPr txBox="1">
              <a:spLocks noChangeArrowheads="1"/>
            </p:cNvSpPr>
            <p:nvPr/>
          </p:nvSpPr>
          <p:spPr bwMode="auto">
            <a:xfrm>
              <a:off x="239695" y="5520546"/>
              <a:ext cx="1883588" cy="697625"/>
            </a:xfrm>
            <a:prstGeom prst="rect">
              <a:avLst/>
            </a:prstGeom>
            <a:noFill/>
            <a:ln w="19050">
              <a:solidFill>
                <a:srgbClr val="E98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Obligatoriskt signum</a:t>
              </a:r>
            </a:p>
          </p:txBody>
        </p:sp>
        <p:cxnSp>
          <p:nvCxnSpPr>
            <p:cNvPr id="44" name="Rak pil 43"/>
            <p:cNvCxnSpPr>
              <a:cxnSpLocks/>
            </p:cNvCxnSpPr>
            <p:nvPr/>
          </p:nvCxnSpPr>
          <p:spPr>
            <a:xfrm>
              <a:off x="2106973" y="5855357"/>
              <a:ext cx="1109052" cy="0"/>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grpSp>
      <p:grpSp>
        <p:nvGrpSpPr>
          <p:cNvPr id="32" name="Grupp 31"/>
          <p:cNvGrpSpPr/>
          <p:nvPr/>
        </p:nvGrpSpPr>
        <p:grpSpPr>
          <a:xfrm>
            <a:off x="206788" y="906368"/>
            <a:ext cx="3008053" cy="1393752"/>
            <a:chOff x="-702414" y="718391"/>
            <a:chExt cx="4010737" cy="1858336"/>
          </a:xfrm>
        </p:grpSpPr>
        <p:sp>
          <p:nvSpPr>
            <p:cNvPr id="11269" name="textruta 7"/>
            <p:cNvSpPr txBox="1">
              <a:spLocks noChangeArrowheads="1"/>
            </p:cNvSpPr>
            <p:nvPr/>
          </p:nvSpPr>
          <p:spPr bwMode="auto">
            <a:xfrm>
              <a:off x="-702414" y="2166358"/>
              <a:ext cx="2827385" cy="410369"/>
            </a:xfrm>
            <a:prstGeom prst="rect">
              <a:avLst/>
            </a:prstGeom>
            <a:noFill/>
            <a:ln w="19050">
              <a:solidFill>
                <a:srgbClr val="E98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Avsluta enskild signal </a:t>
              </a:r>
            </a:p>
          </p:txBody>
        </p:sp>
        <p:cxnSp>
          <p:nvCxnSpPr>
            <p:cNvPr id="9" name="Rak pil 8"/>
            <p:cNvCxnSpPr>
              <a:cxnSpLocks/>
              <a:stCxn id="11269" idx="3"/>
            </p:cNvCxnSpPr>
            <p:nvPr/>
          </p:nvCxnSpPr>
          <p:spPr>
            <a:xfrm flipV="1">
              <a:off x="2124971" y="718391"/>
              <a:ext cx="1183352" cy="1653152"/>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cxnSp>
          <p:nvCxnSpPr>
            <p:cNvPr id="20" name="Rak pil 19"/>
            <p:cNvCxnSpPr>
              <a:cxnSpLocks/>
              <a:stCxn id="11269" idx="3"/>
            </p:cNvCxnSpPr>
            <p:nvPr/>
          </p:nvCxnSpPr>
          <p:spPr>
            <a:xfrm flipV="1">
              <a:off x="2124971" y="2166359"/>
              <a:ext cx="1155548" cy="205184"/>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grpSp>
      <p:cxnSp>
        <p:nvCxnSpPr>
          <p:cNvPr id="34" name="Rak pil 33"/>
          <p:cNvCxnSpPr>
            <a:cxnSpLocks/>
            <a:stCxn id="11275" idx="1"/>
          </p:cNvCxnSpPr>
          <p:nvPr/>
        </p:nvCxnSpPr>
        <p:spPr>
          <a:xfrm flipH="1" flipV="1">
            <a:off x="4499992" y="1491634"/>
            <a:ext cx="1759994" cy="970828"/>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cxnSp>
        <p:nvCxnSpPr>
          <p:cNvPr id="45" name="Rak pil 44"/>
          <p:cNvCxnSpPr>
            <a:cxnSpLocks/>
            <a:stCxn id="11275" idx="1"/>
          </p:cNvCxnSpPr>
          <p:nvPr/>
        </p:nvCxnSpPr>
        <p:spPr>
          <a:xfrm flipH="1">
            <a:off x="4609206" y="2462462"/>
            <a:ext cx="1650780" cy="316021"/>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cxnSp>
        <p:nvCxnSpPr>
          <p:cNvPr id="24" name="Rak pil 19">
            <a:extLst>
              <a:ext uri="{FF2B5EF4-FFF2-40B4-BE49-F238E27FC236}">
                <a16:creationId xmlns:a16="http://schemas.microsoft.com/office/drawing/2014/main" id="{1712F224-52D6-4C25-8988-2450E2C78800}"/>
              </a:ext>
            </a:extLst>
          </p:cNvPr>
          <p:cNvCxnSpPr>
            <a:cxnSpLocks/>
            <a:stCxn id="11269" idx="3"/>
          </p:cNvCxnSpPr>
          <p:nvPr/>
        </p:nvCxnSpPr>
        <p:spPr>
          <a:xfrm>
            <a:off x="2327327" y="2146232"/>
            <a:ext cx="865066" cy="1053322"/>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cxnSp>
        <p:nvCxnSpPr>
          <p:cNvPr id="33" name="Rak pil 44">
            <a:extLst>
              <a:ext uri="{FF2B5EF4-FFF2-40B4-BE49-F238E27FC236}">
                <a16:creationId xmlns:a16="http://schemas.microsoft.com/office/drawing/2014/main" id="{C48C1173-64A4-47EC-B44F-FEE9BBF897AC}"/>
              </a:ext>
            </a:extLst>
          </p:cNvPr>
          <p:cNvCxnSpPr>
            <a:cxnSpLocks/>
            <a:stCxn id="11275" idx="1"/>
          </p:cNvCxnSpPr>
          <p:nvPr/>
        </p:nvCxnSpPr>
        <p:spPr>
          <a:xfrm flipH="1">
            <a:off x="4346338" y="2462462"/>
            <a:ext cx="1913648" cy="1571147"/>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69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p:txBody>
          <a:bodyPr/>
          <a:lstStyle/>
          <a:p>
            <a:r>
              <a:rPr lang="sv-SE" dirty="0"/>
              <a:t>Stänga signal - åtgärdsorsaker</a:t>
            </a:r>
          </a:p>
        </p:txBody>
      </p:sp>
      <p:sp>
        <p:nvSpPr>
          <p:cNvPr id="12291" name="Platshållare för innehåll 2"/>
          <p:cNvSpPr>
            <a:spLocks noGrp="1"/>
          </p:cNvSpPr>
          <p:nvPr>
            <p:ph idx="4294967295"/>
          </p:nvPr>
        </p:nvSpPr>
        <p:spPr>
          <a:xfrm>
            <a:off x="755576" y="1563638"/>
            <a:ext cx="6172200" cy="3142843"/>
          </a:xfrm>
          <a:prstGeom prst="rect">
            <a:avLst/>
          </a:prstGeom>
        </p:spPr>
        <p:txBody>
          <a:bodyPr/>
          <a:lstStyle/>
          <a:p>
            <a:pPr marL="342900" indent="-342900">
              <a:buFontTx/>
              <a:buAutoNum type="arabicPeriod"/>
            </a:pPr>
            <a:r>
              <a:rPr lang="sv-SE" sz="2000" dirty="0"/>
              <a:t>Dialog med patient - verifiering av behandling</a:t>
            </a:r>
          </a:p>
          <a:p>
            <a:pPr marL="342900" indent="-342900">
              <a:buFontTx/>
              <a:buAutoNum type="arabicPeriod"/>
            </a:pPr>
            <a:r>
              <a:rPr lang="sv-SE" sz="2000" dirty="0"/>
              <a:t>Dialog med patient - hänvisning till förskrivare</a:t>
            </a:r>
          </a:p>
          <a:p>
            <a:pPr marL="342900" indent="-342900">
              <a:buFontTx/>
              <a:buAutoNum type="arabicPeriod"/>
            </a:pPr>
            <a:r>
              <a:rPr lang="sv-SE" sz="2000" dirty="0"/>
              <a:t>Dialog med patient - makulering av recept</a:t>
            </a:r>
          </a:p>
          <a:p>
            <a:pPr marL="342900" indent="-342900">
              <a:buFontTx/>
              <a:buAutoNum type="arabicPeriod"/>
            </a:pPr>
            <a:r>
              <a:rPr lang="sv-SE" sz="2000" dirty="0"/>
              <a:t>Kontakt med förskrivare - ändring av recept</a:t>
            </a:r>
          </a:p>
          <a:p>
            <a:pPr marL="342900" indent="-342900">
              <a:buFontTx/>
              <a:buAutoNum type="arabicPeriod"/>
            </a:pPr>
            <a:r>
              <a:rPr lang="sv-SE" sz="2000" dirty="0"/>
              <a:t>Kontakt med förskrivare - utan ändring av recept</a:t>
            </a:r>
          </a:p>
          <a:p>
            <a:pPr marL="342900" indent="-342900">
              <a:buFontTx/>
              <a:buAutoNum type="arabicPeriod"/>
            </a:pPr>
            <a:r>
              <a:rPr lang="sv-SE" sz="2000" dirty="0"/>
              <a:t>Enbart farmaceutisk bedömning</a:t>
            </a:r>
          </a:p>
          <a:p>
            <a:pPr marL="342900" indent="-342900">
              <a:buFontTx/>
              <a:buAutoNum type="arabicPeriod"/>
            </a:pPr>
            <a:r>
              <a:rPr lang="sv-SE" sz="2000" dirty="0"/>
              <a:t>Annan åtgärd</a:t>
            </a:r>
          </a:p>
          <a:p>
            <a:pPr marL="342900" indent="-342900">
              <a:buFontTx/>
              <a:buAutoNum type="arabicPeriod"/>
            </a:pPr>
            <a:endParaRPr lang="sv-SE" sz="1500" dirty="0"/>
          </a:p>
        </p:txBody>
      </p:sp>
    </p:spTree>
    <p:extLst>
      <p:ext uri="{BB962C8B-B14F-4D97-AF65-F5344CB8AC3E}">
        <p14:creationId xmlns:p14="http://schemas.microsoft.com/office/powerpoint/2010/main" val="101531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6106D41-CBB0-457D-AEAC-46C8F8708227}"/>
              </a:ext>
            </a:extLst>
          </p:cNvPr>
          <p:cNvPicPr>
            <a:picLocks noChangeAspect="1"/>
          </p:cNvPicPr>
          <p:nvPr/>
        </p:nvPicPr>
        <p:blipFill>
          <a:blip r:embed="rId3"/>
          <a:stretch>
            <a:fillRect/>
          </a:stretch>
        </p:blipFill>
        <p:spPr>
          <a:xfrm>
            <a:off x="1155026" y="1929523"/>
            <a:ext cx="7244508" cy="1303113"/>
          </a:xfrm>
          <a:prstGeom prst="rect">
            <a:avLst/>
          </a:prstGeom>
          <a:ln>
            <a:solidFill>
              <a:schemeClr val="tx1"/>
            </a:solidFill>
          </a:ln>
        </p:spPr>
      </p:pic>
      <p:sp>
        <p:nvSpPr>
          <p:cNvPr id="13314" name="Rubrik 1"/>
          <p:cNvSpPr>
            <a:spLocks noGrp="1"/>
          </p:cNvSpPr>
          <p:nvPr>
            <p:ph type="title"/>
          </p:nvPr>
        </p:nvSpPr>
        <p:spPr>
          <a:xfrm>
            <a:off x="1156986" y="779964"/>
            <a:ext cx="7067549" cy="479182"/>
          </a:xfrm>
        </p:spPr>
        <p:txBody>
          <a:bodyPr/>
          <a:lstStyle/>
          <a:p>
            <a:r>
              <a:rPr lang="sv-SE" dirty="0"/>
              <a:t>Avslutade signaler</a:t>
            </a:r>
          </a:p>
        </p:txBody>
      </p:sp>
      <p:sp>
        <p:nvSpPr>
          <p:cNvPr id="13321" name="textruta 14"/>
          <p:cNvSpPr txBox="1">
            <a:spLocks noChangeArrowheads="1"/>
          </p:cNvSpPr>
          <p:nvPr/>
        </p:nvSpPr>
        <p:spPr bwMode="auto">
          <a:xfrm>
            <a:off x="4777280" y="3500773"/>
            <a:ext cx="2603032" cy="307777"/>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Tidpunkt för avslutad signal</a:t>
            </a:r>
          </a:p>
        </p:txBody>
      </p:sp>
      <p:cxnSp>
        <p:nvCxnSpPr>
          <p:cNvPr id="16" name="Rak pil 15"/>
          <p:cNvCxnSpPr>
            <a:cxnSpLocks/>
            <a:stCxn id="13321" idx="0"/>
          </p:cNvCxnSpPr>
          <p:nvPr/>
        </p:nvCxnSpPr>
        <p:spPr>
          <a:xfrm flipH="1" flipV="1">
            <a:off x="5236266" y="3203541"/>
            <a:ext cx="842530" cy="297232"/>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
        <p:nvSpPr>
          <p:cNvPr id="15" name="Oval 5"/>
          <p:cNvSpPr>
            <a:spLocks noChangeArrowheads="1"/>
          </p:cNvSpPr>
          <p:nvPr/>
        </p:nvSpPr>
        <p:spPr bwMode="auto">
          <a:xfrm>
            <a:off x="3449002" y="1896155"/>
            <a:ext cx="1153148" cy="315701"/>
          </a:xfrm>
          <a:prstGeom prst="ellipse">
            <a:avLst/>
          </a:prstGeom>
          <a:noFill/>
          <a:ln w="25400" algn="ctr">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Tree>
    <p:extLst>
      <p:ext uri="{BB962C8B-B14F-4D97-AF65-F5344CB8AC3E}">
        <p14:creationId xmlns:p14="http://schemas.microsoft.com/office/powerpoint/2010/main" val="405224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549C2B4-09BA-4C1A-AD03-DB26FDC9A684}"/>
              </a:ext>
            </a:extLst>
          </p:cNvPr>
          <p:cNvPicPr>
            <a:picLocks noChangeAspect="1"/>
          </p:cNvPicPr>
          <p:nvPr/>
        </p:nvPicPr>
        <p:blipFill>
          <a:blip r:embed="rId3"/>
          <a:stretch>
            <a:fillRect/>
          </a:stretch>
        </p:blipFill>
        <p:spPr>
          <a:xfrm>
            <a:off x="707688" y="1059582"/>
            <a:ext cx="8100624" cy="3528392"/>
          </a:xfrm>
          <a:prstGeom prst="rect">
            <a:avLst/>
          </a:prstGeom>
          <a:ln w="12700">
            <a:solidFill>
              <a:schemeClr val="tx1"/>
            </a:solidFill>
          </a:ln>
        </p:spPr>
      </p:pic>
      <p:sp>
        <p:nvSpPr>
          <p:cNvPr id="14338" name="Rubrik 1"/>
          <p:cNvSpPr>
            <a:spLocks noGrp="1"/>
          </p:cNvSpPr>
          <p:nvPr>
            <p:ph type="title"/>
          </p:nvPr>
        </p:nvSpPr>
        <p:spPr>
          <a:xfrm>
            <a:off x="683568" y="489303"/>
            <a:ext cx="6912768" cy="479182"/>
          </a:xfrm>
        </p:spPr>
        <p:txBody>
          <a:bodyPr/>
          <a:lstStyle/>
          <a:p>
            <a:r>
              <a:rPr lang="sv-SE" dirty="0"/>
              <a:t>Avslutade signaler - detaljer</a:t>
            </a:r>
          </a:p>
        </p:txBody>
      </p:sp>
      <p:sp>
        <p:nvSpPr>
          <p:cNvPr id="6" name="Oval 5"/>
          <p:cNvSpPr>
            <a:spLocks noChangeArrowheads="1"/>
          </p:cNvSpPr>
          <p:nvPr/>
        </p:nvSpPr>
        <p:spPr bwMode="auto">
          <a:xfrm>
            <a:off x="3203848" y="987574"/>
            <a:ext cx="1152128" cy="288032"/>
          </a:xfrm>
          <a:prstGeom prst="ellipse">
            <a:avLst/>
          </a:prstGeom>
          <a:noFill/>
          <a:ln w="25400" algn="ctr">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9" name="textruta 14">
            <a:extLst>
              <a:ext uri="{FF2B5EF4-FFF2-40B4-BE49-F238E27FC236}">
                <a16:creationId xmlns:a16="http://schemas.microsoft.com/office/drawing/2014/main" id="{11E96B05-6D93-4F10-AD4D-92B940A96802}"/>
              </a:ext>
            </a:extLst>
          </p:cNvPr>
          <p:cNvSpPr txBox="1">
            <a:spLocks noChangeArrowheads="1"/>
          </p:cNvSpPr>
          <p:nvPr/>
        </p:nvSpPr>
        <p:spPr bwMode="auto">
          <a:xfrm>
            <a:off x="7114728" y="2677822"/>
            <a:ext cx="1327512" cy="523220"/>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Ingående läkemedel</a:t>
            </a:r>
          </a:p>
        </p:txBody>
      </p:sp>
      <p:sp>
        <p:nvSpPr>
          <p:cNvPr id="7" name="Höger klammerparentes 6">
            <a:extLst>
              <a:ext uri="{FF2B5EF4-FFF2-40B4-BE49-F238E27FC236}">
                <a16:creationId xmlns:a16="http://schemas.microsoft.com/office/drawing/2014/main" id="{10B1B3D1-C686-47B7-8C7F-BC71C06DAAFF}"/>
              </a:ext>
            </a:extLst>
          </p:cNvPr>
          <p:cNvSpPr/>
          <p:nvPr/>
        </p:nvSpPr>
        <p:spPr>
          <a:xfrm>
            <a:off x="6876256" y="2715766"/>
            <a:ext cx="131594" cy="485951"/>
          </a:xfrm>
          <a:prstGeom prst="rightBrace">
            <a:avLst/>
          </a:prstGeom>
          <a:ln w="12700">
            <a:solidFill>
              <a:srgbClr val="E98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Ellips 7">
            <a:extLst>
              <a:ext uri="{FF2B5EF4-FFF2-40B4-BE49-F238E27FC236}">
                <a16:creationId xmlns:a16="http://schemas.microsoft.com/office/drawing/2014/main" id="{A1148DD0-FBA5-4386-9E18-9E53D3DA27CC}"/>
              </a:ext>
            </a:extLst>
          </p:cNvPr>
          <p:cNvSpPr/>
          <p:nvPr/>
        </p:nvSpPr>
        <p:spPr>
          <a:xfrm>
            <a:off x="1619672" y="1707654"/>
            <a:ext cx="2520280" cy="671630"/>
          </a:xfrm>
          <a:prstGeom prst="ellipse">
            <a:avLst/>
          </a:prstGeom>
          <a:noFill/>
          <a:ln>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8C13D003-DA7D-45F6-9962-ED9A1885B531}"/>
              </a:ext>
            </a:extLst>
          </p:cNvPr>
          <p:cNvSpPr/>
          <p:nvPr/>
        </p:nvSpPr>
        <p:spPr>
          <a:xfrm>
            <a:off x="2627784" y="3507854"/>
            <a:ext cx="792088" cy="432048"/>
          </a:xfrm>
          <a:prstGeom prst="rect">
            <a:avLst/>
          </a:prstGeom>
          <a:noFill/>
          <a:ln w="1905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B8D7E954-A15C-4298-9779-93E496FCB5DE}"/>
              </a:ext>
            </a:extLst>
          </p:cNvPr>
          <p:cNvSpPr txBox="1"/>
          <p:nvPr/>
        </p:nvSpPr>
        <p:spPr>
          <a:xfrm>
            <a:off x="3326934" y="4504187"/>
            <a:ext cx="2181169" cy="307777"/>
          </a:xfrm>
          <a:prstGeom prst="rect">
            <a:avLst/>
          </a:prstGeom>
          <a:solidFill>
            <a:srgbClr val="FFFFFE"/>
          </a:solidFill>
          <a:ln w="19050">
            <a:solidFill>
              <a:srgbClr val="E98300"/>
            </a:solidFill>
          </a:ln>
        </p:spPr>
        <p:txBody>
          <a:bodyPr wrap="square" rtlCol="0">
            <a:spAutoFit/>
          </a:bodyPr>
          <a:lstStyle/>
          <a:p>
            <a:r>
              <a:rPr lang="sv-SE" sz="1400" b="1" dirty="0">
                <a:latin typeface="Arial" charset="0"/>
                <a:cs typeface="Arial" charset="0"/>
              </a:rPr>
              <a:t>Stängningskommentar</a:t>
            </a:r>
          </a:p>
        </p:txBody>
      </p:sp>
      <p:cxnSp>
        <p:nvCxnSpPr>
          <p:cNvPr id="14" name="Rak pilkoppling 13">
            <a:extLst>
              <a:ext uri="{FF2B5EF4-FFF2-40B4-BE49-F238E27FC236}">
                <a16:creationId xmlns:a16="http://schemas.microsoft.com/office/drawing/2014/main" id="{8A059044-AA3C-4351-A8CF-A1EFB8B65511}"/>
              </a:ext>
            </a:extLst>
          </p:cNvPr>
          <p:cNvCxnSpPr>
            <a:cxnSpLocks/>
          </p:cNvCxnSpPr>
          <p:nvPr/>
        </p:nvCxnSpPr>
        <p:spPr>
          <a:xfrm flipH="1" flipV="1">
            <a:off x="3419872" y="3939902"/>
            <a:ext cx="509828" cy="564285"/>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F9C8B93E-5791-4D94-B292-9857010F7E4C}"/>
              </a:ext>
            </a:extLst>
          </p:cNvPr>
          <p:cNvSpPr txBox="1"/>
          <p:nvPr/>
        </p:nvSpPr>
        <p:spPr>
          <a:xfrm>
            <a:off x="6816989" y="1264427"/>
            <a:ext cx="2147499" cy="523220"/>
          </a:xfrm>
          <a:prstGeom prst="rect">
            <a:avLst/>
          </a:prstGeom>
          <a:solidFill>
            <a:schemeClr val="bg1"/>
          </a:solidFill>
          <a:ln w="19050">
            <a:solidFill>
              <a:srgbClr val="E98300"/>
            </a:solidFill>
          </a:ln>
        </p:spPr>
        <p:txBody>
          <a:bodyPr wrap="square" rtlCol="0">
            <a:spAutoFit/>
          </a:bodyPr>
          <a:lstStyle/>
          <a:p>
            <a:r>
              <a:rPr lang="sv-SE" sz="1400" b="1" dirty="0">
                <a:latin typeface="Arial" panose="020B0604020202020204" pitchFamily="34" charset="0"/>
                <a:cs typeface="Arial" panose="020B0604020202020204" pitchFamily="34" charset="0"/>
              </a:rPr>
              <a:t>Klicka för att läsa hela meddelandetexten</a:t>
            </a:r>
          </a:p>
        </p:txBody>
      </p:sp>
      <p:cxnSp>
        <p:nvCxnSpPr>
          <p:cNvPr id="18" name="Rak pilkoppling 17">
            <a:extLst>
              <a:ext uri="{FF2B5EF4-FFF2-40B4-BE49-F238E27FC236}">
                <a16:creationId xmlns:a16="http://schemas.microsoft.com/office/drawing/2014/main" id="{6F0A93E0-DA7B-4BE1-8E5A-C3D9A3A86910}"/>
              </a:ext>
            </a:extLst>
          </p:cNvPr>
          <p:cNvCxnSpPr>
            <a:cxnSpLocks/>
          </p:cNvCxnSpPr>
          <p:nvPr/>
        </p:nvCxnSpPr>
        <p:spPr>
          <a:xfrm flipH="1">
            <a:off x="3923929" y="1623867"/>
            <a:ext cx="2893060" cy="282340"/>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12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9122CB-F726-4560-8376-43EF0FCA19F5}"/>
              </a:ext>
            </a:extLst>
          </p:cNvPr>
          <p:cNvSpPr>
            <a:spLocks noGrp="1"/>
          </p:cNvSpPr>
          <p:nvPr>
            <p:ph type="title"/>
          </p:nvPr>
        </p:nvSpPr>
        <p:spPr>
          <a:xfrm>
            <a:off x="755576" y="752608"/>
            <a:ext cx="7067549" cy="479182"/>
          </a:xfrm>
        </p:spPr>
        <p:txBody>
          <a:bodyPr/>
          <a:lstStyle/>
          <a:p>
            <a:r>
              <a:rPr lang="sv-SE" dirty="0"/>
              <a:t>Vårdnadshavarspärr</a:t>
            </a:r>
          </a:p>
        </p:txBody>
      </p:sp>
      <p:pic>
        <p:nvPicPr>
          <p:cNvPr id="5" name="Platshållare för innehåll 4" descr="En bild som visar text&#10;&#10;Automatiskt genererad beskrivning">
            <a:extLst>
              <a:ext uri="{FF2B5EF4-FFF2-40B4-BE49-F238E27FC236}">
                <a16:creationId xmlns:a16="http://schemas.microsoft.com/office/drawing/2014/main" id="{1C529BF9-AD71-450B-A7F1-76A3428AF610}"/>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1043608" y="2571750"/>
            <a:ext cx="6158135" cy="1967793"/>
          </a:xfrm>
          <a:ln w="19050">
            <a:solidFill>
              <a:schemeClr val="tx1"/>
            </a:solidFill>
          </a:ln>
        </p:spPr>
      </p:pic>
      <p:sp>
        <p:nvSpPr>
          <p:cNvPr id="3" name="textruta 2">
            <a:extLst>
              <a:ext uri="{FF2B5EF4-FFF2-40B4-BE49-F238E27FC236}">
                <a16:creationId xmlns:a16="http://schemas.microsoft.com/office/drawing/2014/main" id="{8301AB4F-672D-485D-8CD6-262600B245DD}"/>
              </a:ext>
            </a:extLst>
          </p:cNvPr>
          <p:cNvSpPr txBox="1"/>
          <p:nvPr/>
        </p:nvSpPr>
        <p:spPr>
          <a:xfrm>
            <a:off x="683568" y="1421218"/>
            <a:ext cx="7067549" cy="923330"/>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Innan man kommer in i EES-webbgränssnitt visas en pop-</a:t>
            </a:r>
            <a:r>
              <a:rPr lang="sv-SE" dirty="0" err="1">
                <a:latin typeface="Arial" panose="020B0604020202020204" pitchFamily="34" charset="0"/>
                <a:cs typeface="Arial" panose="020B0604020202020204" pitchFamily="34" charset="0"/>
              </a:rPr>
              <a:t>up</a:t>
            </a:r>
            <a:r>
              <a:rPr lang="sv-SE" dirty="0">
                <a:latin typeface="Arial" panose="020B0604020202020204" pitchFamily="34" charset="0"/>
                <a:cs typeface="Arial" panose="020B0604020202020204" pitchFamily="34" charset="0"/>
              </a:rPr>
              <a:t> ruta som informerar om att EES-analysen innehåller signalinformation som bygger på vårdnadshavarspärrade recept</a:t>
            </a:r>
            <a:r>
              <a:rPr lang="sv-SE" dirty="0"/>
              <a:t>.</a:t>
            </a:r>
            <a:r>
              <a:rPr lang="sv-SE" dirty="0">
                <a:latin typeface="Arial" panose="020B0604020202020204" pitchFamily="34" charset="0"/>
                <a:cs typeface="Arial" panose="020B0604020202020204" pitchFamily="34" charset="0"/>
              </a:rPr>
              <a:t> </a:t>
            </a:r>
            <a:endParaRPr lang="sv-SE" dirty="0"/>
          </a:p>
        </p:txBody>
      </p:sp>
      <p:sp>
        <p:nvSpPr>
          <p:cNvPr id="8" name="Ellips 7">
            <a:extLst>
              <a:ext uri="{FF2B5EF4-FFF2-40B4-BE49-F238E27FC236}">
                <a16:creationId xmlns:a16="http://schemas.microsoft.com/office/drawing/2014/main" id="{00B996E4-00E4-4BDC-9C14-D3100DC1E175}"/>
              </a:ext>
            </a:extLst>
          </p:cNvPr>
          <p:cNvSpPr/>
          <p:nvPr/>
        </p:nvSpPr>
        <p:spPr>
          <a:xfrm>
            <a:off x="3923928" y="3795886"/>
            <a:ext cx="3168352" cy="864096"/>
          </a:xfrm>
          <a:prstGeom prst="ellipse">
            <a:avLst/>
          </a:prstGeom>
          <a:noFill/>
          <a:ln>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5348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61B2AD-76B1-4265-A11E-C29361D4A1FA}"/>
              </a:ext>
            </a:extLst>
          </p:cNvPr>
          <p:cNvSpPr>
            <a:spLocks noGrp="1"/>
          </p:cNvSpPr>
          <p:nvPr>
            <p:ph type="title"/>
          </p:nvPr>
        </p:nvSpPr>
        <p:spPr/>
        <p:txBody>
          <a:bodyPr/>
          <a:lstStyle/>
          <a:p>
            <a:r>
              <a:rPr lang="sv-SE" sz="3200" dirty="0"/>
              <a:t>Per signal - Vårdnadshavarspärr</a:t>
            </a:r>
          </a:p>
        </p:txBody>
      </p:sp>
      <p:pic>
        <p:nvPicPr>
          <p:cNvPr id="5" name="Platshållare för innehåll 4" descr="En bild som visar text&#10;&#10;Automatiskt genererad beskrivning">
            <a:extLst>
              <a:ext uri="{FF2B5EF4-FFF2-40B4-BE49-F238E27FC236}">
                <a16:creationId xmlns:a16="http://schemas.microsoft.com/office/drawing/2014/main" id="{6118DA68-4CFC-49CC-A376-480E9E941F4C}"/>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46114" y="1419621"/>
            <a:ext cx="7814318" cy="1959597"/>
          </a:xfrm>
          <a:ln>
            <a:solidFill>
              <a:schemeClr val="tx1"/>
            </a:solidFill>
          </a:ln>
        </p:spPr>
      </p:pic>
      <p:sp>
        <p:nvSpPr>
          <p:cNvPr id="6" name="Rektangel 5">
            <a:extLst>
              <a:ext uri="{FF2B5EF4-FFF2-40B4-BE49-F238E27FC236}">
                <a16:creationId xmlns:a16="http://schemas.microsoft.com/office/drawing/2014/main" id="{B666D30B-7092-4D41-B82C-05FE23507100}"/>
              </a:ext>
            </a:extLst>
          </p:cNvPr>
          <p:cNvSpPr/>
          <p:nvPr/>
        </p:nvSpPr>
        <p:spPr>
          <a:xfrm>
            <a:off x="3419872" y="2427734"/>
            <a:ext cx="1008112" cy="288032"/>
          </a:xfrm>
          <a:prstGeom prst="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5">
            <a:extLst>
              <a:ext uri="{FF2B5EF4-FFF2-40B4-BE49-F238E27FC236}">
                <a16:creationId xmlns:a16="http://schemas.microsoft.com/office/drawing/2014/main" id="{3EC0CE3A-BA0A-49CB-9DBC-21446009612F}"/>
              </a:ext>
            </a:extLst>
          </p:cNvPr>
          <p:cNvSpPr txBox="1">
            <a:spLocks noChangeArrowheads="1"/>
          </p:cNvSpPr>
          <p:nvPr/>
        </p:nvSpPr>
        <p:spPr bwMode="auto">
          <a:xfrm>
            <a:off x="3131840" y="3577238"/>
            <a:ext cx="2952328" cy="523220"/>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Signal genererad från ett recept med vårdnadhavarspärr</a:t>
            </a:r>
          </a:p>
        </p:txBody>
      </p:sp>
      <p:cxnSp>
        <p:nvCxnSpPr>
          <p:cNvPr id="8" name="Rak pil 15">
            <a:extLst>
              <a:ext uri="{FF2B5EF4-FFF2-40B4-BE49-F238E27FC236}">
                <a16:creationId xmlns:a16="http://schemas.microsoft.com/office/drawing/2014/main" id="{C20E5A9B-F310-461C-9226-FD428A255EF1}"/>
              </a:ext>
            </a:extLst>
          </p:cNvPr>
          <p:cNvCxnSpPr>
            <a:cxnSpLocks/>
          </p:cNvCxnSpPr>
          <p:nvPr/>
        </p:nvCxnSpPr>
        <p:spPr>
          <a:xfrm flipV="1">
            <a:off x="3851920" y="2715766"/>
            <a:ext cx="0" cy="861472"/>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
        <p:nvSpPr>
          <p:cNvPr id="3" name="Ellips 2">
            <a:extLst>
              <a:ext uri="{FF2B5EF4-FFF2-40B4-BE49-F238E27FC236}">
                <a16:creationId xmlns:a16="http://schemas.microsoft.com/office/drawing/2014/main" id="{EBA5273D-10A0-4F05-BAD8-169A32E53438}"/>
              </a:ext>
            </a:extLst>
          </p:cNvPr>
          <p:cNvSpPr/>
          <p:nvPr/>
        </p:nvSpPr>
        <p:spPr>
          <a:xfrm>
            <a:off x="539552" y="1275606"/>
            <a:ext cx="1296144" cy="360040"/>
          </a:xfrm>
          <a:prstGeom prst="ellipse">
            <a:avLst/>
          </a:prstGeom>
          <a:noFill/>
          <a:ln>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80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20D2FCD5-C722-4853-B2FB-1C28E441FCA0}"/>
              </a:ext>
            </a:extLst>
          </p:cNvPr>
          <p:cNvPicPr>
            <a:picLocks noChangeAspect="1"/>
          </p:cNvPicPr>
          <p:nvPr/>
        </p:nvPicPr>
        <p:blipFill>
          <a:blip r:embed="rId3"/>
          <a:stretch>
            <a:fillRect/>
          </a:stretch>
        </p:blipFill>
        <p:spPr>
          <a:xfrm>
            <a:off x="647537" y="1292440"/>
            <a:ext cx="7164288" cy="2585640"/>
          </a:xfrm>
          <a:prstGeom prst="rect">
            <a:avLst/>
          </a:prstGeom>
          <a:ln w="19050">
            <a:solidFill>
              <a:schemeClr val="tx1"/>
            </a:solidFill>
          </a:ln>
        </p:spPr>
      </p:pic>
      <p:sp>
        <p:nvSpPr>
          <p:cNvPr id="2" name="Rubrik 1">
            <a:extLst>
              <a:ext uri="{FF2B5EF4-FFF2-40B4-BE49-F238E27FC236}">
                <a16:creationId xmlns:a16="http://schemas.microsoft.com/office/drawing/2014/main" id="{E761B2AD-76B1-4265-A11E-C29361D4A1FA}"/>
              </a:ext>
            </a:extLst>
          </p:cNvPr>
          <p:cNvSpPr>
            <a:spLocks noGrp="1"/>
          </p:cNvSpPr>
          <p:nvPr>
            <p:ph type="title"/>
          </p:nvPr>
        </p:nvSpPr>
        <p:spPr/>
        <p:txBody>
          <a:bodyPr/>
          <a:lstStyle/>
          <a:p>
            <a:r>
              <a:rPr lang="sv-SE" sz="3200" dirty="0"/>
              <a:t>Per signal - Vårdnadshavarspärr</a:t>
            </a:r>
          </a:p>
        </p:txBody>
      </p:sp>
      <p:sp>
        <p:nvSpPr>
          <p:cNvPr id="6" name="Rektangel 5">
            <a:extLst>
              <a:ext uri="{FF2B5EF4-FFF2-40B4-BE49-F238E27FC236}">
                <a16:creationId xmlns:a16="http://schemas.microsoft.com/office/drawing/2014/main" id="{B666D30B-7092-4D41-B82C-05FE23507100}"/>
              </a:ext>
            </a:extLst>
          </p:cNvPr>
          <p:cNvSpPr/>
          <p:nvPr/>
        </p:nvSpPr>
        <p:spPr>
          <a:xfrm>
            <a:off x="3156315" y="2254018"/>
            <a:ext cx="911628" cy="245724"/>
          </a:xfrm>
          <a:prstGeom prst="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5">
            <a:extLst>
              <a:ext uri="{FF2B5EF4-FFF2-40B4-BE49-F238E27FC236}">
                <a16:creationId xmlns:a16="http://schemas.microsoft.com/office/drawing/2014/main" id="{3EC0CE3A-BA0A-49CB-9DBC-21446009612F}"/>
              </a:ext>
            </a:extLst>
          </p:cNvPr>
          <p:cNvSpPr txBox="1">
            <a:spLocks noChangeArrowheads="1"/>
          </p:cNvSpPr>
          <p:nvPr/>
        </p:nvSpPr>
        <p:spPr bwMode="auto">
          <a:xfrm>
            <a:off x="4644008" y="3948919"/>
            <a:ext cx="2964592" cy="523220"/>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Signal genererad från ett recept med vårdnadhavarspärr</a:t>
            </a:r>
          </a:p>
        </p:txBody>
      </p:sp>
      <p:cxnSp>
        <p:nvCxnSpPr>
          <p:cNvPr id="8" name="Rak pil 15">
            <a:extLst>
              <a:ext uri="{FF2B5EF4-FFF2-40B4-BE49-F238E27FC236}">
                <a16:creationId xmlns:a16="http://schemas.microsoft.com/office/drawing/2014/main" id="{C20E5A9B-F310-461C-9226-FD428A255EF1}"/>
              </a:ext>
            </a:extLst>
          </p:cNvPr>
          <p:cNvCxnSpPr>
            <a:cxnSpLocks/>
            <a:endCxn id="6" idx="2"/>
          </p:cNvCxnSpPr>
          <p:nvPr/>
        </p:nvCxnSpPr>
        <p:spPr>
          <a:xfrm flipH="1" flipV="1">
            <a:off x="3612129" y="2499742"/>
            <a:ext cx="1031879" cy="1449177"/>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
        <p:nvSpPr>
          <p:cNvPr id="10" name="Rektangel 9">
            <a:extLst>
              <a:ext uri="{FF2B5EF4-FFF2-40B4-BE49-F238E27FC236}">
                <a16:creationId xmlns:a16="http://schemas.microsoft.com/office/drawing/2014/main" id="{6BAAE44C-1DBE-499E-B969-FD1E6C10206A}"/>
              </a:ext>
            </a:extLst>
          </p:cNvPr>
          <p:cNvSpPr/>
          <p:nvPr/>
        </p:nvSpPr>
        <p:spPr>
          <a:xfrm>
            <a:off x="6732239" y="2643758"/>
            <a:ext cx="1031879" cy="288032"/>
          </a:xfrm>
          <a:prstGeom prst="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pil 15">
            <a:extLst>
              <a:ext uri="{FF2B5EF4-FFF2-40B4-BE49-F238E27FC236}">
                <a16:creationId xmlns:a16="http://schemas.microsoft.com/office/drawing/2014/main" id="{92500C5D-F784-4410-98C6-F495F5AEFA96}"/>
              </a:ext>
            </a:extLst>
          </p:cNvPr>
          <p:cNvCxnSpPr>
            <a:cxnSpLocks/>
          </p:cNvCxnSpPr>
          <p:nvPr/>
        </p:nvCxnSpPr>
        <p:spPr>
          <a:xfrm flipV="1">
            <a:off x="6467265" y="2931790"/>
            <a:ext cx="625015" cy="1017129"/>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54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xt&#10;&#10;Automatiskt genererad beskrivning">
            <a:extLst>
              <a:ext uri="{FF2B5EF4-FFF2-40B4-BE49-F238E27FC236}">
                <a16:creationId xmlns:a16="http://schemas.microsoft.com/office/drawing/2014/main" id="{3C0FD2AE-3F50-42FA-95CC-6E4F5E10F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58" y="1227269"/>
            <a:ext cx="7380312" cy="3556428"/>
          </a:xfrm>
          <a:prstGeom prst="rect">
            <a:avLst/>
          </a:prstGeom>
          <a:ln w="19050">
            <a:solidFill>
              <a:schemeClr val="tx1"/>
            </a:solidFill>
          </a:ln>
        </p:spPr>
      </p:pic>
      <p:sp>
        <p:nvSpPr>
          <p:cNvPr id="5122" name="Rubrik 1"/>
          <p:cNvSpPr>
            <a:spLocks noGrp="1"/>
          </p:cNvSpPr>
          <p:nvPr>
            <p:ph type="title"/>
          </p:nvPr>
        </p:nvSpPr>
        <p:spPr>
          <a:xfrm>
            <a:off x="914758" y="426636"/>
            <a:ext cx="5901841" cy="405000"/>
          </a:xfrm>
        </p:spPr>
        <p:txBody>
          <a:bodyPr/>
          <a:lstStyle/>
          <a:p>
            <a:r>
              <a:rPr lang="sv-SE" dirty="0"/>
              <a:t>Per signal</a:t>
            </a:r>
          </a:p>
        </p:txBody>
      </p:sp>
      <p:sp>
        <p:nvSpPr>
          <p:cNvPr id="5126" name="Oval 5"/>
          <p:cNvSpPr>
            <a:spLocks noChangeArrowheads="1"/>
          </p:cNvSpPr>
          <p:nvPr/>
        </p:nvSpPr>
        <p:spPr bwMode="auto">
          <a:xfrm>
            <a:off x="1062724" y="1120603"/>
            <a:ext cx="700963" cy="320488"/>
          </a:xfrm>
          <a:prstGeom prst="ellipse">
            <a:avLst/>
          </a:prstGeom>
          <a:noFill/>
          <a:ln w="19050" algn="ctr">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grpSp>
        <p:nvGrpSpPr>
          <p:cNvPr id="6" name="Grupp 5"/>
          <p:cNvGrpSpPr/>
          <p:nvPr/>
        </p:nvGrpSpPr>
        <p:grpSpPr>
          <a:xfrm>
            <a:off x="6300192" y="2832113"/>
            <a:ext cx="2520271" cy="766328"/>
            <a:chOff x="6990816" y="3599600"/>
            <a:chExt cx="2958355" cy="908418"/>
          </a:xfrm>
        </p:grpSpPr>
        <p:cxnSp>
          <p:nvCxnSpPr>
            <p:cNvPr id="17" name="Rak pil 16"/>
            <p:cNvCxnSpPr>
              <a:cxnSpLocks/>
              <a:stCxn id="5130" idx="1"/>
            </p:cNvCxnSpPr>
            <p:nvPr/>
          </p:nvCxnSpPr>
          <p:spPr>
            <a:xfrm flipH="1" flipV="1">
              <a:off x="6990816" y="3599600"/>
              <a:ext cx="1152127" cy="470606"/>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
          <p:nvSpPr>
            <p:cNvPr id="5130" name="textruta 21"/>
            <p:cNvSpPr txBox="1">
              <a:spLocks noChangeArrowheads="1"/>
            </p:cNvSpPr>
            <p:nvPr/>
          </p:nvSpPr>
          <p:spPr bwMode="auto">
            <a:xfrm>
              <a:off x="8142943" y="3632394"/>
              <a:ext cx="1806228" cy="875624"/>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Meddelandetext till respektive signal</a:t>
              </a:r>
            </a:p>
          </p:txBody>
        </p:sp>
      </p:grpSp>
      <p:grpSp>
        <p:nvGrpSpPr>
          <p:cNvPr id="5" name="Grupp 4">
            <a:extLst>
              <a:ext uri="{FF2B5EF4-FFF2-40B4-BE49-F238E27FC236}">
                <a16:creationId xmlns:a16="http://schemas.microsoft.com/office/drawing/2014/main" id="{A68AF672-D95E-4936-A594-691E64E9DB67}"/>
              </a:ext>
            </a:extLst>
          </p:cNvPr>
          <p:cNvGrpSpPr/>
          <p:nvPr/>
        </p:nvGrpSpPr>
        <p:grpSpPr>
          <a:xfrm>
            <a:off x="2566386" y="3485687"/>
            <a:ext cx="1769556" cy="1289980"/>
            <a:chOff x="2448042" y="3786996"/>
            <a:chExt cx="1769556" cy="1289980"/>
          </a:xfrm>
        </p:grpSpPr>
        <p:cxnSp>
          <p:nvCxnSpPr>
            <p:cNvPr id="4099" name="Rak pil 4098"/>
            <p:cNvCxnSpPr>
              <a:cxnSpLocks/>
            </p:cNvCxnSpPr>
            <p:nvPr/>
          </p:nvCxnSpPr>
          <p:spPr>
            <a:xfrm flipV="1">
              <a:off x="3681892" y="3786996"/>
              <a:ext cx="0" cy="860198"/>
            </a:xfrm>
            <a:prstGeom prst="straightConnector1">
              <a:avLst/>
            </a:prstGeom>
            <a:ln w="19050">
              <a:solidFill>
                <a:srgbClr val="E98300"/>
              </a:solidFill>
              <a:tailEnd type="arrow"/>
            </a:ln>
          </p:spPr>
          <p:style>
            <a:lnRef idx="1">
              <a:schemeClr val="accent1"/>
            </a:lnRef>
            <a:fillRef idx="0">
              <a:schemeClr val="accent1"/>
            </a:fillRef>
            <a:effectRef idx="0">
              <a:schemeClr val="accent1"/>
            </a:effectRef>
            <a:fontRef idx="minor">
              <a:schemeClr val="tx1"/>
            </a:fontRef>
          </p:style>
        </p:cxnSp>
        <p:sp>
          <p:nvSpPr>
            <p:cNvPr id="5131" name="textruta 22"/>
            <p:cNvSpPr txBox="1">
              <a:spLocks noChangeArrowheads="1"/>
            </p:cNvSpPr>
            <p:nvPr/>
          </p:nvSpPr>
          <p:spPr bwMode="auto">
            <a:xfrm>
              <a:off x="2448042" y="4338312"/>
              <a:ext cx="1769556" cy="738664"/>
            </a:xfrm>
            <a:prstGeom prst="rect">
              <a:avLst/>
            </a:prstGeom>
            <a:solidFill>
              <a:srgbClr val="FFFFFF"/>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Läkemedel förknippade med aktuell signal</a:t>
              </a:r>
            </a:p>
          </p:txBody>
        </p:sp>
      </p:grpSp>
      <p:sp>
        <p:nvSpPr>
          <p:cNvPr id="2" name="Rektangel 1">
            <a:extLst>
              <a:ext uri="{FF2B5EF4-FFF2-40B4-BE49-F238E27FC236}">
                <a16:creationId xmlns:a16="http://schemas.microsoft.com/office/drawing/2014/main" id="{4AE3645A-F80D-4334-916D-38C038687872}"/>
              </a:ext>
            </a:extLst>
          </p:cNvPr>
          <p:cNvSpPr/>
          <p:nvPr/>
        </p:nvSpPr>
        <p:spPr>
          <a:xfrm>
            <a:off x="2843808" y="3507854"/>
            <a:ext cx="360040" cy="144016"/>
          </a:xfrm>
          <a:prstGeom prst="rect">
            <a:avLst/>
          </a:prstGeom>
          <a:noFill/>
          <a:ln w="1905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5" name="textruta 22">
            <a:extLst>
              <a:ext uri="{FF2B5EF4-FFF2-40B4-BE49-F238E27FC236}">
                <a16:creationId xmlns:a16="http://schemas.microsoft.com/office/drawing/2014/main" id="{ABAB4684-F471-44CC-8B87-B0CB77B9B374}"/>
              </a:ext>
            </a:extLst>
          </p:cNvPr>
          <p:cNvSpPr txBox="1">
            <a:spLocks noChangeArrowheads="1"/>
          </p:cNvSpPr>
          <p:nvPr/>
        </p:nvSpPr>
        <p:spPr bwMode="auto">
          <a:xfrm>
            <a:off x="539563" y="3913207"/>
            <a:ext cx="1519334" cy="523220"/>
          </a:xfrm>
          <a:prstGeom prst="rect">
            <a:avLst/>
          </a:prstGeom>
          <a:solidFill>
            <a:srgbClr val="FFFFFF"/>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Fler recept har samma signal</a:t>
            </a:r>
          </a:p>
        </p:txBody>
      </p:sp>
      <p:cxnSp>
        <p:nvCxnSpPr>
          <p:cNvPr id="16" name="Rak pil 4098">
            <a:extLst>
              <a:ext uri="{FF2B5EF4-FFF2-40B4-BE49-F238E27FC236}">
                <a16:creationId xmlns:a16="http://schemas.microsoft.com/office/drawing/2014/main" id="{41E743BE-F3A3-47D3-B32D-8DAEDEC695E0}"/>
              </a:ext>
            </a:extLst>
          </p:cNvPr>
          <p:cNvCxnSpPr>
            <a:cxnSpLocks/>
            <a:stCxn id="15" idx="3"/>
          </p:cNvCxnSpPr>
          <p:nvPr/>
        </p:nvCxnSpPr>
        <p:spPr>
          <a:xfrm flipV="1">
            <a:off x="2058897" y="3652301"/>
            <a:ext cx="948898" cy="522516"/>
          </a:xfrm>
          <a:prstGeom prst="straightConnector1">
            <a:avLst/>
          </a:prstGeom>
          <a:ln w="19050">
            <a:solidFill>
              <a:srgbClr val="E98300"/>
            </a:solidFill>
            <a:tailEnd type="arrow"/>
          </a:ln>
        </p:spPr>
        <p:style>
          <a:lnRef idx="1">
            <a:schemeClr val="accent1"/>
          </a:lnRef>
          <a:fillRef idx="0">
            <a:schemeClr val="accent1"/>
          </a:fillRef>
          <a:effectRef idx="0">
            <a:schemeClr val="accent1"/>
          </a:effectRef>
          <a:fontRef idx="minor">
            <a:schemeClr val="tx1"/>
          </a:fontRef>
        </p:style>
      </p:cxnSp>
      <p:cxnSp>
        <p:nvCxnSpPr>
          <p:cNvPr id="19" name="Rak pil 16">
            <a:extLst>
              <a:ext uri="{FF2B5EF4-FFF2-40B4-BE49-F238E27FC236}">
                <a16:creationId xmlns:a16="http://schemas.microsoft.com/office/drawing/2014/main" id="{D7960974-307B-441F-93EF-4A4D985AF56D}"/>
              </a:ext>
            </a:extLst>
          </p:cNvPr>
          <p:cNvCxnSpPr>
            <a:cxnSpLocks/>
            <a:stCxn id="5130" idx="1"/>
          </p:cNvCxnSpPr>
          <p:nvPr/>
        </p:nvCxnSpPr>
        <p:spPr>
          <a:xfrm flipH="1">
            <a:off x="6300192" y="3229110"/>
            <a:ext cx="981516" cy="240925"/>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cxnSp>
        <p:nvCxnSpPr>
          <p:cNvPr id="23" name="Rak pil 16">
            <a:extLst>
              <a:ext uri="{FF2B5EF4-FFF2-40B4-BE49-F238E27FC236}">
                <a16:creationId xmlns:a16="http://schemas.microsoft.com/office/drawing/2014/main" id="{48C4BA1B-3E80-42BA-B086-C9287F917C59}"/>
              </a:ext>
            </a:extLst>
          </p:cNvPr>
          <p:cNvCxnSpPr>
            <a:cxnSpLocks/>
            <a:stCxn id="5130" idx="1"/>
          </p:cNvCxnSpPr>
          <p:nvPr/>
        </p:nvCxnSpPr>
        <p:spPr>
          <a:xfrm flipH="1" flipV="1">
            <a:off x="6372200" y="2067698"/>
            <a:ext cx="909508" cy="1161412"/>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41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61B2AD-76B1-4265-A11E-C29361D4A1FA}"/>
              </a:ext>
            </a:extLst>
          </p:cNvPr>
          <p:cNvSpPr>
            <a:spLocks noGrp="1"/>
          </p:cNvSpPr>
          <p:nvPr>
            <p:ph type="title"/>
          </p:nvPr>
        </p:nvSpPr>
        <p:spPr/>
        <p:txBody>
          <a:bodyPr/>
          <a:lstStyle/>
          <a:p>
            <a:r>
              <a:rPr lang="sv-SE" sz="3200" dirty="0"/>
              <a:t>Per läkemedel - Vårdnadshavarspärr</a:t>
            </a:r>
          </a:p>
        </p:txBody>
      </p:sp>
      <p:pic>
        <p:nvPicPr>
          <p:cNvPr id="7" name="Platshållare för innehåll 6">
            <a:extLst>
              <a:ext uri="{FF2B5EF4-FFF2-40B4-BE49-F238E27FC236}">
                <a16:creationId xmlns:a16="http://schemas.microsoft.com/office/drawing/2014/main" id="{67A35D5D-7549-4DE5-99B7-CE0544C91360}"/>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55815" y="1491630"/>
            <a:ext cx="7815054" cy="936104"/>
          </a:xfrm>
          <a:ln>
            <a:solidFill>
              <a:schemeClr val="tx1"/>
            </a:solidFill>
          </a:ln>
        </p:spPr>
      </p:pic>
      <p:sp>
        <p:nvSpPr>
          <p:cNvPr id="8" name="Rektangel 7">
            <a:extLst>
              <a:ext uri="{FF2B5EF4-FFF2-40B4-BE49-F238E27FC236}">
                <a16:creationId xmlns:a16="http://schemas.microsoft.com/office/drawing/2014/main" id="{2B4DD2DE-EF9D-4FB3-AD6F-E3BC464D5966}"/>
              </a:ext>
            </a:extLst>
          </p:cNvPr>
          <p:cNvSpPr/>
          <p:nvPr/>
        </p:nvSpPr>
        <p:spPr>
          <a:xfrm>
            <a:off x="6948264" y="1779662"/>
            <a:ext cx="1008112" cy="216024"/>
          </a:xfrm>
          <a:prstGeom prst="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 name="Rak pil 15">
            <a:extLst>
              <a:ext uri="{FF2B5EF4-FFF2-40B4-BE49-F238E27FC236}">
                <a16:creationId xmlns:a16="http://schemas.microsoft.com/office/drawing/2014/main" id="{8B04DFD3-0199-4339-8A9E-F22440AC0391}"/>
              </a:ext>
            </a:extLst>
          </p:cNvPr>
          <p:cNvCxnSpPr>
            <a:cxnSpLocks/>
          </p:cNvCxnSpPr>
          <p:nvPr/>
        </p:nvCxnSpPr>
        <p:spPr>
          <a:xfrm flipV="1">
            <a:off x="7380312" y="1995686"/>
            <a:ext cx="0" cy="1224136"/>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
        <p:nvSpPr>
          <p:cNvPr id="9" name="textruta 5">
            <a:extLst>
              <a:ext uri="{FF2B5EF4-FFF2-40B4-BE49-F238E27FC236}">
                <a16:creationId xmlns:a16="http://schemas.microsoft.com/office/drawing/2014/main" id="{404EF5FE-F0B7-44CE-B02C-9FC3374E91E9}"/>
              </a:ext>
            </a:extLst>
          </p:cNvPr>
          <p:cNvSpPr txBox="1">
            <a:spLocks noChangeArrowheads="1"/>
          </p:cNvSpPr>
          <p:nvPr/>
        </p:nvSpPr>
        <p:spPr bwMode="auto">
          <a:xfrm>
            <a:off x="5364088" y="3219822"/>
            <a:ext cx="2927853" cy="523220"/>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Signal genererad från ett recept med vårdnadhavarspärr</a:t>
            </a:r>
          </a:p>
        </p:txBody>
      </p:sp>
      <p:sp>
        <p:nvSpPr>
          <p:cNvPr id="10" name="Ellips 9">
            <a:extLst>
              <a:ext uri="{FF2B5EF4-FFF2-40B4-BE49-F238E27FC236}">
                <a16:creationId xmlns:a16="http://schemas.microsoft.com/office/drawing/2014/main" id="{F3098A5F-3F1F-4D95-B1FC-65545E9B687A}"/>
              </a:ext>
            </a:extLst>
          </p:cNvPr>
          <p:cNvSpPr/>
          <p:nvPr/>
        </p:nvSpPr>
        <p:spPr>
          <a:xfrm>
            <a:off x="1835696" y="1419622"/>
            <a:ext cx="936104" cy="234026"/>
          </a:xfrm>
          <a:prstGeom prst="ellipse">
            <a:avLst/>
          </a:prstGeom>
          <a:noFill/>
          <a:ln>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8369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3483CB08-5933-4A83-ADE4-7B28E66A8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203" y="1203598"/>
            <a:ext cx="5741900" cy="3752876"/>
          </a:xfrm>
          <a:prstGeom prst="rect">
            <a:avLst/>
          </a:prstGeom>
          <a:ln w="19050">
            <a:solidFill>
              <a:schemeClr val="tx1"/>
            </a:solidFill>
          </a:ln>
        </p:spPr>
      </p:pic>
      <p:sp>
        <p:nvSpPr>
          <p:cNvPr id="5122" name="Rubrik 1"/>
          <p:cNvSpPr>
            <a:spLocks noGrp="1"/>
          </p:cNvSpPr>
          <p:nvPr>
            <p:ph type="title"/>
          </p:nvPr>
        </p:nvSpPr>
        <p:spPr>
          <a:xfrm>
            <a:off x="1144644" y="441334"/>
            <a:ext cx="6172200" cy="405000"/>
          </a:xfrm>
          <a:ln w="19050">
            <a:noFill/>
          </a:ln>
        </p:spPr>
        <p:txBody>
          <a:bodyPr/>
          <a:lstStyle/>
          <a:p>
            <a:r>
              <a:rPr lang="sv-SE" dirty="0"/>
              <a:t>Fosterpåverkan</a:t>
            </a:r>
          </a:p>
        </p:txBody>
      </p:sp>
      <p:sp>
        <p:nvSpPr>
          <p:cNvPr id="5131" name="textruta 22"/>
          <p:cNvSpPr txBox="1">
            <a:spLocks noChangeArrowheads="1"/>
          </p:cNvSpPr>
          <p:nvPr/>
        </p:nvSpPr>
        <p:spPr bwMode="auto">
          <a:xfrm>
            <a:off x="592762" y="4350130"/>
            <a:ext cx="2736278" cy="523220"/>
          </a:xfrm>
          <a:prstGeom prst="rect">
            <a:avLst/>
          </a:prstGeom>
          <a:noFill/>
          <a:ln w="19050">
            <a:solidFill>
              <a:srgbClr val="E98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Läkemedel förknippade med den aktuella bedömningen</a:t>
            </a:r>
          </a:p>
        </p:txBody>
      </p:sp>
      <p:grpSp>
        <p:nvGrpSpPr>
          <p:cNvPr id="6" name="Grupp 5"/>
          <p:cNvGrpSpPr/>
          <p:nvPr/>
        </p:nvGrpSpPr>
        <p:grpSpPr>
          <a:xfrm>
            <a:off x="6956802" y="2750194"/>
            <a:ext cx="2007683" cy="1600438"/>
            <a:chOff x="8715521" y="3643751"/>
            <a:chExt cx="2676913" cy="1761798"/>
          </a:xfrm>
        </p:grpSpPr>
        <p:cxnSp>
          <p:nvCxnSpPr>
            <p:cNvPr id="17" name="Rak pil 16"/>
            <p:cNvCxnSpPr>
              <a:cxnSpLocks/>
              <a:stCxn id="5130" idx="1"/>
            </p:cNvCxnSpPr>
            <p:nvPr/>
          </p:nvCxnSpPr>
          <p:spPr>
            <a:xfrm flipH="1" flipV="1">
              <a:off x="8715521" y="3872974"/>
              <a:ext cx="966324" cy="651676"/>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
          <p:nvSpPr>
            <p:cNvPr id="5130" name="textruta 21"/>
            <p:cNvSpPr txBox="1">
              <a:spLocks noChangeArrowheads="1"/>
            </p:cNvSpPr>
            <p:nvPr/>
          </p:nvSpPr>
          <p:spPr bwMode="auto">
            <a:xfrm>
              <a:off x="9681845" y="3643751"/>
              <a:ext cx="1710589" cy="1761798"/>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u="sng" dirty="0"/>
                <a:t>Läs mer: </a:t>
              </a:r>
            </a:p>
            <a:p>
              <a:pPr eaLnBrk="1" hangingPunct="1"/>
              <a:r>
                <a:rPr lang="sv-SE" sz="1400" i="0" dirty="0"/>
                <a:t>Klicka här för att få fördjupad info om respektive  bedömning</a:t>
              </a:r>
            </a:p>
          </p:txBody>
        </p:sp>
      </p:grpSp>
      <p:cxnSp>
        <p:nvCxnSpPr>
          <p:cNvPr id="4099" name="Rak pil 4098"/>
          <p:cNvCxnSpPr>
            <a:cxnSpLocks/>
          </p:cNvCxnSpPr>
          <p:nvPr/>
        </p:nvCxnSpPr>
        <p:spPr>
          <a:xfrm flipV="1">
            <a:off x="2051720" y="3939902"/>
            <a:ext cx="0" cy="410228"/>
          </a:xfrm>
          <a:prstGeom prst="straightConnector1">
            <a:avLst/>
          </a:prstGeom>
          <a:ln w="19050">
            <a:solidFill>
              <a:srgbClr val="E98300"/>
            </a:solidFill>
            <a:tailEnd type="arrow"/>
          </a:ln>
        </p:spPr>
        <p:style>
          <a:lnRef idx="1">
            <a:schemeClr val="accent1"/>
          </a:lnRef>
          <a:fillRef idx="0">
            <a:schemeClr val="accent1"/>
          </a:fillRef>
          <a:effectRef idx="0">
            <a:schemeClr val="accent1"/>
          </a:effectRef>
          <a:fontRef idx="minor">
            <a:schemeClr val="tx1"/>
          </a:fontRef>
        </p:style>
      </p:cxnSp>
      <p:grpSp>
        <p:nvGrpSpPr>
          <p:cNvPr id="9" name="Grupp 8">
            <a:extLst>
              <a:ext uri="{FF2B5EF4-FFF2-40B4-BE49-F238E27FC236}">
                <a16:creationId xmlns:a16="http://schemas.microsoft.com/office/drawing/2014/main" id="{0EE14322-3529-437A-90FA-C1FDB6D17C67}"/>
              </a:ext>
            </a:extLst>
          </p:cNvPr>
          <p:cNvGrpSpPr/>
          <p:nvPr/>
        </p:nvGrpSpPr>
        <p:grpSpPr>
          <a:xfrm>
            <a:off x="6876256" y="1611172"/>
            <a:ext cx="1929065" cy="523220"/>
            <a:chOff x="7236297" y="1560183"/>
            <a:chExt cx="1708810" cy="523220"/>
          </a:xfrm>
        </p:grpSpPr>
        <p:sp>
          <p:nvSpPr>
            <p:cNvPr id="13" name="textruta 21">
              <a:extLst>
                <a:ext uri="{FF2B5EF4-FFF2-40B4-BE49-F238E27FC236}">
                  <a16:creationId xmlns:a16="http://schemas.microsoft.com/office/drawing/2014/main" id="{9798CBF2-A513-47C6-A099-463CD13BC7BC}"/>
                </a:ext>
              </a:extLst>
            </p:cNvPr>
            <p:cNvSpPr txBox="1">
              <a:spLocks noChangeArrowheads="1"/>
            </p:cNvSpPr>
            <p:nvPr/>
          </p:nvSpPr>
          <p:spPr bwMode="auto">
            <a:xfrm>
              <a:off x="7796955" y="1560183"/>
              <a:ext cx="1148152" cy="523220"/>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Substansens bedömning</a:t>
              </a:r>
            </a:p>
          </p:txBody>
        </p:sp>
        <p:cxnSp>
          <p:nvCxnSpPr>
            <p:cNvPr id="14" name="Rak pil 16">
              <a:extLst>
                <a:ext uri="{FF2B5EF4-FFF2-40B4-BE49-F238E27FC236}">
                  <a16:creationId xmlns:a16="http://schemas.microsoft.com/office/drawing/2014/main" id="{A49F8AAC-1978-47E2-9C2E-AFCE7C522E69}"/>
                </a:ext>
              </a:extLst>
            </p:cNvPr>
            <p:cNvCxnSpPr>
              <a:cxnSpLocks/>
            </p:cNvCxnSpPr>
            <p:nvPr/>
          </p:nvCxnSpPr>
          <p:spPr>
            <a:xfrm flipH="1">
              <a:off x="7236297" y="1816226"/>
              <a:ext cx="566510" cy="0"/>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grpSp>
      <p:sp>
        <p:nvSpPr>
          <p:cNvPr id="16" name="Oval 5">
            <a:extLst>
              <a:ext uri="{FF2B5EF4-FFF2-40B4-BE49-F238E27FC236}">
                <a16:creationId xmlns:a16="http://schemas.microsoft.com/office/drawing/2014/main" id="{041D8BCA-C8DD-482F-A645-70DF9391667C}"/>
              </a:ext>
            </a:extLst>
          </p:cNvPr>
          <p:cNvSpPr>
            <a:spLocks noChangeArrowheads="1"/>
          </p:cNvSpPr>
          <p:nvPr/>
        </p:nvSpPr>
        <p:spPr bwMode="auto">
          <a:xfrm>
            <a:off x="4139952" y="1152948"/>
            <a:ext cx="936104" cy="269427"/>
          </a:xfrm>
          <a:prstGeom prst="ellipse">
            <a:avLst/>
          </a:prstGeom>
          <a:noFill/>
          <a:ln w="19050" algn="ctr">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Tree>
    <p:extLst>
      <p:ext uri="{BB962C8B-B14F-4D97-AF65-F5344CB8AC3E}">
        <p14:creationId xmlns:p14="http://schemas.microsoft.com/office/powerpoint/2010/main" val="386760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latshållare för innehåll 18" descr="En bild som visar text&#10;&#10;Automatiskt genererad beskrivning">
            <a:extLst>
              <a:ext uri="{FF2B5EF4-FFF2-40B4-BE49-F238E27FC236}">
                <a16:creationId xmlns:a16="http://schemas.microsoft.com/office/drawing/2014/main" id="{69426E1F-0286-4782-AD21-8CD58440E83C}"/>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1613353" y="1231522"/>
            <a:ext cx="4317617" cy="3718940"/>
          </a:xfrm>
          <a:ln w="12700">
            <a:solidFill>
              <a:schemeClr val="tx1"/>
            </a:solidFill>
          </a:ln>
        </p:spPr>
      </p:pic>
      <p:sp>
        <p:nvSpPr>
          <p:cNvPr id="2" name="Rubrik 1">
            <a:extLst>
              <a:ext uri="{FF2B5EF4-FFF2-40B4-BE49-F238E27FC236}">
                <a16:creationId xmlns:a16="http://schemas.microsoft.com/office/drawing/2014/main" id="{4974FEEC-6237-44C7-A92F-F4237DA2F74D}"/>
              </a:ext>
            </a:extLst>
          </p:cNvPr>
          <p:cNvSpPr>
            <a:spLocks noGrp="1"/>
          </p:cNvSpPr>
          <p:nvPr>
            <p:ph type="title"/>
          </p:nvPr>
        </p:nvSpPr>
        <p:spPr>
          <a:xfrm>
            <a:off x="668565" y="373747"/>
            <a:ext cx="7067549" cy="479182"/>
          </a:xfrm>
          <a:ln w="19050">
            <a:noFill/>
          </a:ln>
        </p:spPr>
        <p:txBody>
          <a:bodyPr/>
          <a:lstStyle/>
          <a:p>
            <a:r>
              <a:rPr lang="sv-SE" dirty="0"/>
              <a:t>Fosterpåverkan – Läs mer</a:t>
            </a:r>
          </a:p>
        </p:txBody>
      </p:sp>
      <p:sp>
        <p:nvSpPr>
          <p:cNvPr id="6" name="Rektangel 5">
            <a:extLst>
              <a:ext uri="{FF2B5EF4-FFF2-40B4-BE49-F238E27FC236}">
                <a16:creationId xmlns:a16="http://schemas.microsoft.com/office/drawing/2014/main" id="{DBBDEF85-9A2C-4116-8BC9-E6506E17645C}"/>
              </a:ext>
            </a:extLst>
          </p:cNvPr>
          <p:cNvSpPr/>
          <p:nvPr/>
        </p:nvSpPr>
        <p:spPr>
          <a:xfrm>
            <a:off x="1628057" y="2355726"/>
            <a:ext cx="351654" cy="216024"/>
          </a:xfrm>
          <a:prstGeom prst="rect">
            <a:avLst/>
          </a:prstGeom>
          <a:noFill/>
          <a:ln w="1905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497839F2-5FAA-4AE5-A04A-D62304647AC0}"/>
              </a:ext>
            </a:extLst>
          </p:cNvPr>
          <p:cNvSpPr/>
          <p:nvPr/>
        </p:nvSpPr>
        <p:spPr>
          <a:xfrm>
            <a:off x="5644370" y="1352283"/>
            <a:ext cx="296894" cy="288032"/>
          </a:xfrm>
          <a:prstGeom prst="rect">
            <a:avLst/>
          </a:prstGeom>
          <a:noFill/>
          <a:ln w="1905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66E41A01-0827-4DAA-B7DA-AD42B2F18F0F}"/>
              </a:ext>
            </a:extLst>
          </p:cNvPr>
          <p:cNvSpPr/>
          <p:nvPr/>
        </p:nvSpPr>
        <p:spPr>
          <a:xfrm>
            <a:off x="1628057" y="1347614"/>
            <a:ext cx="1287760" cy="353169"/>
          </a:xfrm>
          <a:prstGeom prst="ellipse">
            <a:avLst/>
          </a:prstGeom>
          <a:noFill/>
          <a:ln w="1905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B4AC7DF2-4780-4421-94A0-DFD6A94121CD}"/>
              </a:ext>
            </a:extLst>
          </p:cNvPr>
          <p:cNvSpPr txBox="1"/>
          <p:nvPr/>
        </p:nvSpPr>
        <p:spPr>
          <a:xfrm>
            <a:off x="24183" y="1347614"/>
            <a:ext cx="1458547" cy="954107"/>
          </a:xfrm>
          <a:prstGeom prst="rect">
            <a:avLst/>
          </a:prstGeom>
          <a:noFill/>
          <a:ln w="19050">
            <a:solidFill>
              <a:srgbClr val="E98300"/>
            </a:solidFill>
          </a:ln>
        </p:spPr>
        <p:txBody>
          <a:bodyPr wrap="square" rtlCol="0">
            <a:spAutoFit/>
          </a:bodyPr>
          <a:lstStyle/>
          <a:p>
            <a:r>
              <a:rPr lang="sv-SE" sz="1400" b="1" dirty="0">
                <a:latin typeface="Arial" panose="020B0604020202020204" pitchFamily="34" charset="0"/>
                <a:cs typeface="Arial" panose="020B0604020202020204" pitchFamily="34" charset="0"/>
              </a:rPr>
              <a:t>Läkemedel som ”Läs mer” informationen tillhör</a:t>
            </a:r>
          </a:p>
        </p:txBody>
      </p:sp>
      <p:cxnSp>
        <p:nvCxnSpPr>
          <p:cNvPr id="11" name="Rak pilkoppling 10">
            <a:extLst>
              <a:ext uri="{FF2B5EF4-FFF2-40B4-BE49-F238E27FC236}">
                <a16:creationId xmlns:a16="http://schemas.microsoft.com/office/drawing/2014/main" id="{D22AD87C-65F1-4820-BD68-4474EA6CFE44}"/>
              </a:ext>
            </a:extLst>
          </p:cNvPr>
          <p:cNvCxnSpPr>
            <a:cxnSpLocks/>
            <a:stCxn id="9" idx="3"/>
            <a:endCxn id="8" idx="2"/>
          </p:cNvCxnSpPr>
          <p:nvPr/>
        </p:nvCxnSpPr>
        <p:spPr>
          <a:xfrm flipV="1">
            <a:off x="1482730" y="1524199"/>
            <a:ext cx="145327" cy="300469"/>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A03894C6-A648-4D69-9D98-26B926B53E51}"/>
              </a:ext>
            </a:extLst>
          </p:cNvPr>
          <p:cNvSpPr txBox="1"/>
          <p:nvPr/>
        </p:nvSpPr>
        <p:spPr>
          <a:xfrm>
            <a:off x="6876256" y="1491630"/>
            <a:ext cx="1512168" cy="954107"/>
          </a:xfrm>
          <a:prstGeom prst="rect">
            <a:avLst/>
          </a:prstGeom>
          <a:noFill/>
          <a:ln w="19050">
            <a:solidFill>
              <a:srgbClr val="E98300"/>
            </a:solidFill>
          </a:ln>
        </p:spPr>
        <p:txBody>
          <a:bodyPr wrap="square" rtlCol="0">
            <a:spAutoFit/>
          </a:bodyPr>
          <a:lstStyle/>
          <a:p>
            <a:r>
              <a:rPr lang="sv-SE" sz="1400" b="1" dirty="0">
                <a:latin typeface="Arial" panose="020B0604020202020204" pitchFamily="34" charset="0"/>
                <a:cs typeface="Arial" panose="020B0604020202020204" pitchFamily="34" charset="0"/>
              </a:rPr>
              <a:t>Klicka på ”Tillbaka” för att se alla läkemedel igen</a:t>
            </a:r>
          </a:p>
        </p:txBody>
      </p:sp>
      <p:cxnSp>
        <p:nvCxnSpPr>
          <p:cNvPr id="14" name="Rak pilkoppling 13">
            <a:extLst>
              <a:ext uri="{FF2B5EF4-FFF2-40B4-BE49-F238E27FC236}">
                <a16:creationId xmlns:a16="http://schemas.microsoft.com/office/drawing/2014/main" id="{718159EA-D101-4BB5-9883-E103197F4300}"/>
              </a:ext>
            </a:extLst>
          </p:cNvPr>
          <p:cNvCxnSpPr>
            <a:cxnSpLocks/>
            <a:stCxn id="12" idx="1"/>
            <a:endCxn id="7" idx="3"/>
          </p:cNvCxnSpPr>
          <p:nvPr/>
        </p:nvCxnSpPr>
        <p:spPr>
          <a:xfrm flipH="1" flipV="1">
            <a:off x="5941264" y="1496299"/>
            <a:ext cx="934992" cy="472385"/>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76F59137-BDE3-4C8F-99CB-433E47516940}"/>
              </a:ext>
            </a:extLst>
          </p:cNvPr>
          <p:cNvSpPr txBox="1"/>
          <p:nvPr/>
        </p:nvSpPr>
        <p:spPr>
          <a:xfrm>
            <a:off x="76585" y="3054000"/>
            <a:ext cx="1255055" cy="738664"/>
          </a:xfrm>
          <a:prstGeom prst="rect">
            <a:avLst/>
          </a:prstGeom>
          <a:noFill/>
          <a:ln w="19050">
            <a:solidFill>
              <a:srgbClr val="E98300"/>
            </a:solidFill>
          </a:ln>
        </p:spPr>
        <p:txBody>
          <a:bodyPr wrap="square" rtlCol="0">
            <a:spAutoFit/>
          </a:bodyPr>
          <a:lstStyle/>
          <a:p>
            <a:r>
              <a:rPr lang="sv-SE" sz="1400" b="1" dirty="0">
                <a:latin typeface="Arial" panose="020B0604020202020204" pitchFamily="34" charset="0"/>
                <a:cs typeface="Arial" panose="020B0604020202020204" pitchFamily="34" charset="0"/>
              </a:rPr>
              <a:t>Ingående substanser i läkemedlet</a:t>
            </a:r>
          </a:p>
        </p:txBody>
      </p:sp>
      <p:sp>
        <p:nvSpPr>
          <p:cNvPr id="21" name="Rektangel 20">
            <a:extLst>
              <a:ext uri="{FF2B5EF4-FFF2-40B4-BE49-F238E27FC236}">
                <a16:creationId xmlns:a16="http://schemas.microsoft.com/office/drawing/2014/main" id="{ADADC70E-35A6-401A-86E1-89057B8C9403}"/>
              </a:ext>
            </a:extLst>
          </p:cNvPr>
          <p:cNvSpPr/>
          <p:nvPr/>
        </p:nvSpPr>
        <p:spPr>
          <a:xfrm>
            <a:off x="1621435" y="3795886"/>
            <a:ext cx="358277" cy="191665"/>
          </a:xfrm>
          <a:prstGeom prst="rect">
            <a:avLst/>
          </a:prstGeom>
          <a:noFill/>
          <a:ln w="1905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46218BAA-C94C-464E-9735-C33E443E62CF}"/>
              </a:ext>
            </a:extLst>
          </p:cNvPr>
          <p:cNvSpPr/>
          <p:nvPr/>
        </p:nvSpPr>
        <p:spPr>
          <a:xfrm>
            <a:off x="1628057" y="4194680"/>
            <a:ext cx="711695" cy="191665"/>
          </a:xfrm>
          <a:prstGeom prst="rect">
            <a:avLst/>
          </a:prstGeom>
          <a:noFill/>
          <a:ln w="1905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4" name="Rak pilkoppling 23">
            <a:extLst>
              <a:ext uri="{FF2B5EF4-FFF2-40B4-BE49-F238E27FC236}">
                <a16:creationId xmlns:a16="http://schemas.microsoft.com/office/drawing/2014/main" id="{F4D6D2BC-F28E-4E56-B018-C4488FBA34BE}"/>
              </a:ext>
            </a:extLst>
          </p:cNvPr>
          <p:cNvCxnSpPr>
            <a:cxnSpLocks/>
            <a:stCxn id="15" idx="3"/>
            <a:endCxn id="6" idx="1"/>
          </p:cNvCxnSpPr>
          <p:nvPr/>
        </p:nvCxnSpPr>
        <p:spPr>
          <a:xfrm flipV="1">
            <a:off x="1331640" y="2463738"/>
            <a:ext cx="296417" cy="959594"/>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a:extLst>
              <a:ext uri="{FF2B5EF4-FFF2-40B4-BE49-F238E27FC236}">
                <a16:creationId xmlns:a16="http://schemas.microsoft.com/office/drawing/2014/main" id="{EE7B15F9-4060-4030-893F-F1A5D0FDB329}"/>
              </a:ext>
            </a:extLst>
          </p:cNvPr>
          <p:cNvCxnSpPr>
            <a:cxnSpLocks/>
            <a:stCxn id="15" idx="3"/>
            <a:endCxn id="21" idx="1"/>
          </p:cNvCxnSpPr>
          <p:nvPr/>
        </p:nvCxnSpPr>
        <p:spPr>
          <a:xfrm>
            <a:off x="1331640" y="3423332"/>
            <a:ext cx="289795" cy="468387"/>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5">
            <a:extLst>
              <a:ext uri="{FF2B5EF4-FFF2-40B4-BE49-F238E27FC236}">
                <a16:creationId xmlns:a16="http://schemas.microsoft.com/office/drawing/2014/main" id="{E6553A6F-0809-484F-8B02-2F8C1B856ABD}"/>
              </a:ext>
            </a:extLst>
          </p:cNvPr>
          <p:cNvCxnSpPr>
            <a:cxnSpLocks/>
            <a:stCxn id="15" idx="3"/>
            <a:endCxn id="22" idx="1"/>
          </p:cNvCxnSpPr>
          <p:nvPr/>
        </p:nvCxnSpPr>
        <p:spPr>
          <a:xfrm>
            <a:off x="1331640" y="3423332"/>
            <a:ext cx="296417" cy="867181"/>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2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6D544CB-F940-4D6B-B24E-0045EB748812}"/>
              </a:ext>
            </a:extLst>
          </p:cNvPr>
          <p:cNvPicPr>
            <a:picLocks noChangeAspect="1"/>
          </p:cNvPicPr>
          <p:nvPr/>
        </p:nvPicPr>
        <p:blipFill>
          <a:blip r:embed="rId3"/>
          <a:stretch>
            <a:fillRect/>
          </a:stretch>
        </p:blipFill>
        <p:spPr>
          <a:xfrm>
            <a:off x="886584" y="1352116"/>
            <a:ext cx="7786792" cy="2775535"/>
          </a:xfrm>
          <a:prstGeom prst="rect">
            <a:avLst/>
          </a:prstGeom>
          <a:ln w="19050">
            <a:solidFill>
              <a:schemeClr val="tx1"/>
            </a:solidFill>
          </a:ln>
        </p:spPr>
      </p:pic>
      <p:sp>
        <p:nvSpPr>
          <p:cNvPr id="5122" name="Rubrik 1"/>
          <p:cNvSpPr>
            <a:spLocks noGrp="1"/>
          </p:cNvSpPr>
          <p:nvPr>
            <p:ph type="title"/>
          </p:nvPr>
        </p:nvSpPr>
        <p:spPr>
          <a:xfrm>
            <a:off x="886584" y="620965"/>
            <a:ext cx="6172200" cy="405000"/>
          </a:xfrm>
          <a:ln w="19050">
            <a:noFill/>
          </a:ln>
        </p:spPr>
        <p:txBody>
          <a:bodyPr/>
          <a:lstStyle/>
          <a:p>
            <a:r>
              <a:rPr lang="sv-SE" dirty="0"/>
              <a:t>Amning</a:t>
            </a:r>
          </a:p>
        </p:txBody>
      </p:sp>
      <p:grpSp>
        <p:nvGrpSpPr>
          <p:cNvPr id="6" name="Grupp 5"/>
          <p:cNvGrpSpPr/>
          <p:nvPr/>
        </p:nvGrpSpPr>
        <p:grpSpPr>
          <a:xfrm>
            <a:off x="6423732" y="1147444"/>
            <a:ext cx="2408173" cy="673100"/>
            <a:chOff x="7647499" y="1933866"/>
            <a:chExt cx="3264365" cy="575974"/>
          </a:xfrm>
        </p:grpSpPr>
        <p:cxnSp>
          <p:nvCxnSpPr>
            <p:cNvPr id="17" name="Rak pil 16"/>
            <p:cNvCxnSpPr>
              <a:cxnSpLocks/>
              <a:stCxn id="5130" idx="1"/>
            </p:cNvCxnSpPr>
            <p:nvPr/>
          </p:nvCxnSpPr>
          <p:spPr>
            <a:xfrm flipH="1">
              <a:off x="7647499" y="2221853"/>
              <a:ext cx="977030" cy="286483"/>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
          <p:nvSpPr>
            <p:cNvPr id="5130" name="textruta 21"/>
            <p:cNvSpPr txBox="1">
              <a:spLocks noChangeArrowheads="1"/>
            </p:cNvSpPr>
            <p:nvPr/>
          </p:nvSpPr>
          <p:spPr bwMode="auto">
            <a:xfrm>
              <a:off x="8624529" y="1933866"/>
              <a:ext cx="2287335" cy="575974"/>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Substansens rekommendation</a:t>
              </a:r>
            </a:p>
          </p:txBody>
        </p:sp>
      </p:grpSp>
      <p:cxnSp>
        <p:nvCxnSpPr>
          <p:cNvPr id="4099" name="Rak pil 4098"/>
          <p:cNvCxnSpPr>
            <a:cxnSpLocks/>
          </p:cNvCxnSpPr>
          <p:nvPr/>
        </p:nvCxnSpPr>
        <p:spPr>
          <a:xfrm flipV="1">
            <a:off x="1619672" y="3411818"/>
            <a:ext cx="0" cy="410228"/>
          </a:xfrm>
          <a:prstGeom prst="straightConnector1">
            <a:avLst/>
          </a:prstGeom>
          <a:ln w="19050">
            <a:solidFill>
              <a:srgbClr val="E98300"/>
            </a:solidFill>
            <a:tailEnd type="arrow"/>
          </a:ln>
        </p:spPr>
        <p:style>
          <a:lnRef idx="1">
            <a:schemeClr val="accent1"/>
          </a:lnRef>
          <a:fillRef idx="0">
            <a:schemeClr val="accent1"/>
          </a:fillRef>
          <a:effectRef idx="0">
            <a:schemeClr val="accent1"/>
          </a:effectRef>
          <a:fontRef idx="minor">
            <a:schemeClr val="tx1"/>
          </a:fontRef>
        </p:style>
      </p:cxnSp>
      <p:grpSp>
        <p:nvGrpSpPr>
          <p:cNvPr id="13" name="Grupp 12">
            <a:extLst>
              <a:ext uri="{FF2B5EF4-FFF2-40B4-BE49-F238E27FC236}">
                <a16:creationId xmlns:a16="http://schemas.microsoft.com/office/drawing/2014/main" id="{EF1222CB-9482-4F49-9F58-E64FD2153772}"/>
              </a:ext>
            </a:extLst>
          </p:cNvPr>
          <p:cNvGrpSpPr/>
          <p:nvPr/>
        </p:nvGrpSpPr>
        <p:grpSpPr>
          <a:xfrm>
            <a:off x="5724128" y="3478157"/>
            <a:ext cx="3107777" cy="1254749"/>
            <a:chOff x="5724128" y="3478157"/>
            <a:chExt cx="3107777" cy="1254749"/>
          </a:xfrm>
        </p:grpSpPr>
        <p:sp>
          <p:nvSpPr>
            <p:cNvPr id="14" name="textruta 21">
              <a:extLst>
                <a:ext uri="{FF2B5EF4-FFF2-40B4-BE49-F238E27FC236}">
                  <a16:creationId xmlns:a16="http://schemas.microsoft.com/office/drawing/2014/main" id="{3328F238-86A4-4939-8796-C6ABD7CA185D}"/>
                </a:ext>
              </a:extLst>
            </p:cNvPr>
            <p:cNvSpPr txBox="1">
              <a:spLocks noChangeArrowheads="1"/>
            </p:cNvSpPr>
            <p:nvPr/>
          </p:nvSpPr>
          <p:spPr bwMode="auto">
            <a:xfrm>
              <a:off x="5724128" y="3994242"/>
              <a:ext cx="3107777" cy="738664"/>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u="sng" dirty="0"/>
                <a:t>Läs mer: </a:t>
              </a:r>
            </a:p>
            <a:p>
              <a:pPr eaLnBrk="1" hangingPunct="1"/>
              <a:r>
                <a:rPr lang="sv-SE" sz="1400" i="0" dirty="0"/>
                <a:t>Klicka här för att få fördjupad info om respektive rekommendation</a:t>
              </a:r>
            </a:p>
          </p:txBody>
        </p:sp>
        <p:cxnSp>
          <p:nvCxnSpPr>
            <p:cNvPr id="15" name="Rak pil 16">
              <a:extLst>
                <a:ext uri="{FF2B5EF4-FFF2-40B4-BE49-F238E27FC236}">
                  <a16:creationId xmlns:a16="http://schemas.microsoft.com/office/drawing/2014/main" id="{C0075F53-3B32-4762-B257-746132E91066}"/>
                </a:ext>
              </a:extLst>
            </p:cNvPr>
            <p:cNvCxnSpPr>
              <a:cxnSpLocks/>
            </p:cNvCxnSpPr>
            <p:nvPr/>
          </p:nvCxnSpPr>
          <p:spPr>
            <a:xfrm flipV="1">
              <a:off x="7987374" y="3478157"/>
              <a:ext cx="300998" cy="484222"/>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grpSp>
      <p:sp>
        <p:nvSpPr>
          <p:cNvPr id="16" name="Oval 5">
            <a:extLst>
              <a:ext uri="{FF2B5EF4-FFF2-40B4-BE49-F238E27FC236}">
                <a16:creationId xmlns:a16="http://schemas.microsoft.com/office/drawing/2014/main" id="{7116493C-6428-4373-A624-0BABE072F57E}"/>
              </a:ext>
            </a:extLst>
          </p:cNvPr>
          <p:cNvSpPr>
            <a:spLocks noChangeArrowheads="1"/>
          </p:cNvSpPr>
          <p:nvPr/>
        </p:nvSpPr>
        <p:spPr bwMode="auto">
          <a:xfrm>
            <a:off x="6012160" y="1288389"/>
            <a:ext cx="587497" cy="271475"/>
          </a:xfrm>
          <a:prstGeom prst="ellipse">
            <a:avLst/>
          </a:prstGeom>
          <a:noFill/>
          <a:ln w="19050" algn="ctr">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5131" name="textruta 22"/>
          <p:cNvSpPr txBox="1">
            <a:spLocks noChangeArrowheads="1"/>
          </p:cNvSpPr>
          <p:nvPr/>
        </p:nvSpPr>
        <p:spPr bwMode="auto">
          <a:xfrm>
            <a:off x="910496" y="3822046"/>
            <a:ext cx="2370871" cy="738664"/>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Läkemedel förknippade med den aktuella rekommendationen</a:t>
            </a:r>
          </a:p>
        </p:txBody>
      </p:sp>
    </p:spTree>
    <p:extLst>
      <p:ext uri="{BB962C8B-B14F-4D97-AF65-F5344CB8AC3E}">
        <p14:creationId xmlns:p14="http://schemas.microsoft.com/office/powerpoint/2010/main" val="8021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36F4757-E80A-4D98-B0D2-BB209DA25A89}"/>
              </a:ext>
            </a:extLst>
          </p:cNvPr>
          <p:cNvPicPr>
            <a:picLocks noChangeAspect="1"/>
          </p:cNvPicPr>
          <p:nvPr/>
        </p:nvPicPr>
        <p:blipFill>
          <a:blip r:embed="rId3"/>
          <a:stretch>
            <a:fillRect/>
          </a:stretch>
        </p:blipFill>
        <p:spPr>
          <a:xfrm>
            <a:off x="1146344" y="1258082"/>
            <a:ext cx="7075891" cy="2872148"/>
          </a:xfrm>
          <a:prstGeom prst="rect">
            <a:avLst/>
          </a:prstGeom>
          <a:ln w="12700">
            <a:solidFill>
              <a:schemeClr val="tx1"/>
            </a:solidFill>
          </a:ln>
        </p:spPr>
      </p:pic>
      <p:sp>
        <p:nvSpPr>
          <p:cNvPr id="5122" name="Rubrik 1"/>
          <p:cNvSpPr>
            <a:spLocks noGrp="1"/>
          </p:cNvSpPr>
          <p:nvPr>
            <p:ph type="title"/>
          </p:nvPr>
        </p:nvSpPr>
        <p:spPr>
          <a:xfrm>
            <a:off x="958586" y="370172"/>
            <a:ext cx="6172200" cy="405000"/>
          </a:xfrm>
          <a:ln w="19050">
            <a:noFill/>
          </a:ln>
        </p:spPr>
        <p:txBody>
          <a:bodyPr/>
          <a:lstStyle/>
          <a:p>
            <a:r>
              <a:rPr lang="sv-SE" dirty="0"/>
              <a:t>Amning – Läs mer</a:t>
            </a:r>
          </a:p>
        </p:txBody>
      </p:sp>
      <p:sp>
        <p:nvSpPr>
          <p:cNvPr id="5131" name="textruta 22"/>
          <p:cNvSpPr txBox="1">
            <a:spLocks noChangeArrowheads="1"/>
          </p:cNvSpPr>
          <p:nvPr/>
        </p:nvSpPr>
        <p:spPr bwMode="auto">
          <a:xfrm>
            <a:off x="384317" y="4462548"/>
            <a:ext cx="2171459" cy="307777"/>
          </a:xfrm>
          <a:prstGeom prst="rect">
            <a:avLst/>
          </a:prstGeom>
          <a:noFill/>
          <a:ln w="19050">
            <a:solidFill>
              <a:srgbClr val="E98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Bakgrundsinformation</a:t>
            </a:r>
          </a:p>
        </p:txBody>
      </p:sp>
      <p:grpSp>
        <p:nvGrpSpPr>
          <p:cNvPr id="6" name="Grupp 5"/>
          <p:cNvGrpSpPr/>
          <p:nvPr/>
        </p:nvGrpSpPr>
        <p:grpSpPr>
          <a:xfrm>
            <a:off x="6516216" y="1137744"/>
            <a:ext cx="2520276" cy="714284"/>
            <a:chOff x="7827999" y="2100358"/>
            <a:chExt cx="3360370" cy="786302"/>
          </a:xfrm>
        </p:grpSpPr>
        <p:cxnSp>
          <p:nvCxnSpPr>
            <p:cNvPr id="17" name="Rak pil 16"/>
            <p:cNvCxnSpPr>
              <a:cxnSpLocks/>
            </p:cNvCxnSpPr>
            <p:nvPr/>
          </p:nvCxnSpPr>
          <p:spPr>
            <a:xfrm flipH="1">
              <a:off x="7827999" y="2386060"/>
              <a:ext cx="955681" cy="500600"/>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
          <p:nvSpPr>
            <p:cNvPr id="5130" name="textruta 21"/>
            <p:cNvSpPr txBox="1">
              <a:spLocks noChangeArrowheads="1"/>
            </p:cNvSpPr>
            <p:nvPr/>
          </p:nvSpPr>
          <p:spPr bwMode="auto">
            <a:xfrm>
              <a:off x="8783678" y="2100358"/>
              <a:ext cx="2404691" cy="575974"/>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Substansens rekommendation</a:t>
              </a:r>
            </a:p>
          </p:txBody>
        </p:sp>
      </p:grpSp>
      <p:cxnSp>
        <p:nvCxnSpPr>
          <p:cNvPr id="4099" name="Rak pil 4098"/>
          <p:cNvCxnSpPr>
            <a:cxnSpLocks/>
            <a:stCxn id="5131" idx="0"/>
          </p:cNvCxnSpPr>
          <p:nvPr/>
        </p:nvCxnSpPr>
        <p:spPr>
          <a:xfrm flipV="1">
            <a:off x="1470047" y="2761626"/>
            <a:ext cx="1080536" cy="1700922"/>
          </a:xfrm>
          <a:prstGeom prst="straightConnector1">
            <a:avLst/>
          </a:prstGeom>
          <a:ln w="19050">
            <a:solidFill>
              <a:srgbClr val="E98300"/>
            </a:solidFill>
            <a:tailEnd type="arrow"/>
          </a:ln>
        </p:spPr>
        <p:style>
          <a:lnRef idx="1">
            <a:schemeClr val="accent1"/>
          </a:lnRef>
          <a:fillRef idx="0">
            <a:schemeClr val="accent1"/>
          </a:fillRef>
          <a:effectRef idx="0">
            <a:schemeClr val="accent1"/>
          </a:effectRef>
          <a:fontRef idx="minor">
            <a:schemeClr val="tx1"/>
          </a:fontRef>
        </p:style>
      </p:cxnSp>
      <p:grpSp>
        <p:nvGrpSpPr>
          <p:cNvPr id="13" name="Grupp 12">
            <a:extLst>
              <a:ext uri="{FF2B5EF4-FFF2-40B4-BE49-F238E27FC236}">
                <a16:creationId xmlns:a16="http://schemas.microsoft.com/office/drawing/2014/main" id="{EF1222CB-9482-4F49-9F58-E64FD2153772}"/>
              </a:ext>
            </a:extLst>
          </p:cNvPr>
          <p:cNvGrpSpPr/>
          <p:nvPr/>
        </p:nvGrpSpPr>
        <p:grpSpPr>
          <a:xfrm>
            <a:off x="7067263" y="1831970"/>
            <a:ext cx="1897225" cy="2370258"/>
            <a:chOff x="6660240" y="2174625"/>
            <a:chExt cx="1897225" cy="2528775"/>
          </a:xfrm>
        </p:grpSpPr>
        <p:sp>
          <p:nvSpPr>
            <p:cNvPr id="14" name="textruta 21">
              <a:extLst>
                <a:ext uri="{FF2B5EF4-FFF2-40B4-BE49-F238E27FC236}">
                  <a16:creationId xmlns:a16="http://schemas.microsoft.com/office/drawing/2014/main" id="{3328F238-86A4-4939-8796-C6ABD7CA185D}"/>
                </a:ext>
              </a:extLst>
            </p:cNvPr>
            <p:cNvSpPr txBox="1">
              <a:spLocks noChangeArrowheads="1"/>
            </p:cNvSpPr>
            <p:nvPr/>
          </p:nvSpPr>
          <p:spPr bwMode="auto">
            <a:xfrm>
              <a:off x="6660240" y="3915336"/>
              <a:ext cx="1897225" cy="788064"/>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r>
                <a:rPr lang="sv-SE" sz="1400" i="0" dirty="0">
                  <a:latin typeface="Arial" panose="020B0604020202020204" pitchFamily="34" charset="0"/>
                  <a:cs typeface="Arial" panose="020B0604020202020204" pitchFamily="34" charset="0"/>
                </a:rPr>
                <a:t>Klicka på ”Tillbaka” för att se alla läkemedel igen</a:t>
              </a:r>
            </a:p>
          </p:txBody>
        </p:sp>
        <p:cxnSp>
          <p:nvCxnSpPr>
            <p:cNvPr id="15" name="Rak pil 16">
              <a:extLst>
                <a:ext uri="{FF2B5EF4-FFF2-40B4-BE49-F238E27FC236}">
                  <a16:creationId xmlns:a16="http://schemas.microsoft.com/office/drawing/2014/main" id="{C0075F53-3B32-4762-B257-746132E91066}"/>
                </a:ext>
              </a:extLst>
            </p:cNvPr>
            <p:cNvCxnSpPr>
              <a:cxnSpLocks/>
              <a:stCxn id="14" idx="0"/>
            </p:cNvCxnSpPr>
            <p:nvPr/>
          </p:nvCxnSpPr>
          <p:spPr>
            <a:xfrm flipH="1" flipV="1">
              <a:off x="7590633" y="2174625"/>
              <a:ext cx="18220" cy="1740711"/>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grpSp>
      <p:sp>
        <p:nvSpPr>
          <p:cNvPr id="16" name="Oval 5">
            <a:extLst>
              <a:ext uri="{FF2B5EF4-FFF2-40B4-BE49-F238E27FC236}">
                <a16:creationId xmlns:a16="http://schemas.microsoft.com/office/drawing/2014/main" id="{51EFB172-42A5-4491-840F-6795021EA5F8}"/>
              </a:ext>
            </a:extLst>
          </p:cNvPr>
          <p:cNvSpPr>
            <a:spLocks noChangeArrowheads="1"/>
          </p:cNvSpPr>
          <p:nvPr/>
        </p:nvSpPr>
        <p:spPr bwMode="auto">
          <a:xfrm>
            <a:off x="5868144" y="1259554"/>
            <a:ext cx="503649" cy="235332"/>
          </a:xfrm>
          <a:prstGeom prst="ellipse">
            <a:avLst/>
          </a:prstGeom>
          <a:noFill/>
          <a:ln w="19050" algn="ctr">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8" name="Rektangel 7">
            <a:extLst>
              <a:ext uri="{FF2B5EF4-FFF2-40B4-BE49-F238E27FC236}">
                <a16:creationId xmlns:a16="http://schemas.microsoft.com/office/drawing/2014/main" id="{F3155725-430E-481D-833C-0E6780E0A65D}"/>
              </a:ext>
            </a:extLst>
          </p:cNvPr>
          <p:cNvSpPr/>
          <p:nvPr/>
        </p:nvSpPr>
        <p:spPr>
          <a:xfrm>
            <a:off x="2592922" y="2694156"/>
            <a:ext cx="504056" cy="139468"/>
          </a:xfrm>
          <a:prstGeom prst="rect">
            <a:avLst/>
          </a:prstGeom>
          <a:noFill/>
          <a:ln w="1905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Oval 5">
            <a:extLst>
              <a:ext uri="{FF2B5EF4-FFF2-40B4-BE49-F238E27FC236}">
                <a16:creationId xmlns:a16="http://schemas.microsoft.com/office/drawing/2014/main" id="{07CC0D3A-0785-4458-8841-B598D08DB66C}"/>
              </a:ext>
            </a:extLst>
          </p:cNvPr>
          <p:cNvSpPr>
            <a:spLocks noChangeArrowheads="1"/>
          </p:cNvSpPr>
          <p:nvPr/>
        </p:nvSpPr>
        <p:spPr bwMode="auto">
          <a:xfrm>
            <a:off x="1115617" y="1615053"/>
            <a:ext cx="1356782" cy="281581"/>
          </a:xfrm>
          <a:prstGeom prst="ellipse">
            <a:avLst/>
          </a:prstGeom>
          <a:noFill/>
          <a:ln w="19050" algn="ctr">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22" name="textruta 22">
            <a:extLst>
              <a:ext uri="{FF2B5EF4-FFF2-40B4-BE49-F238E27FC236}">
                <a16:creationId xmlns:a16="http://schemas.microsoft.com/office/drawing/2014/main" id="{46A78357-D643-4B9B-A44F-943E1B74CF35}"/>
              </a:ext>
            </a:extLst>
          </p:cNvPr>
          <p:cNvSpPr txBox="1">
            <a:spLocks noChangeArrowheads="1"/>
          </p:cNvSpPr>
          <p:nvPr/>
        </p:nvSpPr>
        <p:spPr bwMode="auto">
          <a:xfrm>
            <a:off x="179512" y="2030230"/>
            <a:ext cx="2520280" cy="523220"/>
          </a:xfrm>
          <a:prstGeom prst="rect">
            <a:avLst/>
          </a:prstGeom>
          <a:noFill/>
          <a:ln w="19050">
            <a:solidFill>
              <a:srgbClr val="E98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r>
              <a:rPr lang="sv-SE" sz="1400" i="0" dirty="0">
                <a:latin typeface="Arial" panose="020B0604020202020204" pitchFamily="34" charset="0"/>
                <a:cs typeface="Arial" panose="020B0604020202020204" pitchFamily="34" charset="0"/>
              </a:rPr>
              <a:t>Läkemedlet som ”Läs mer” informationen tillhör</a:t>
            </a:r>
          </a:p>
        </p:txBody>
      </p:sp>
      <p:cxnSp>
        <p:nvCxnSpPr>
          <p:cNvPr id="23" name="Rak pil 4098">
            <a:extLst>
              <a:ext uri="{FF2B5EF4-FFF2-40B4-BE49-F238E27FC236}">
                <a16:creationId xmlns:a16="http://schemas.microsoft.com/office/drawing/2014/main" id="{928D972E-3091-4C28-8C82-033D469FCFD2}"/>
              </a:ext>
            </a:extLst>
          </p:cNvPr>
          <p:cNvCxnSpPr>
            <a:cxnSpLocks/>
          </p:cNvCxnSpPr>
          <p:nvPr/>
        </p:nvCxnSpPr>
        <p:spPr>
          <a:xfrm flipV="1">
            <a:off x="467544" y="1755843"/>
            <a:ext cx="678799" cy="274387"/>
          </a:xfrm>
          <a:prstGeom prst="straightConnector1">
            <a:avLst/>
          </a:prstGeom>
          <a:ln w="19050">
            <a:solidFill>
              <a:srgbClr val="E98300"/>
            </a:solidFill>
            <a:tailEnd type="arrow"/>
          </a:ln>
        </p:spPr>
        <p:style>
          <a:lnRef idx="1">
            <a:schemeClr val="accent1"/>
          </a:lnRef>
          <a:fillRef idx="0">
            <a:schemeClr val="accent1"/>
          </a:fillRef>
          <a:effectRef idx="0">
            <a:schemeClr val="accent1"/>
          </a:effectRef>
          <a:fontRef idx="minor">
            <a:schemeClr val="tx1"/>
          </a:fontRef>
        </p:style>
      </p:cxnSp>
      <p:grpSp>
        <p:nvGrpSpPr>
          <p:cNvPr id="24" name="Grupp 23">
            <a:extLst>
              <a:ext uri="{FF2B5EF4-FFF2-40B4-BE49-F238E27FC236}">
                <a16:creationId xmlns:a16="http://schemas.microsoft.com/office/drawing/2014/main" id="{2F991B37-ABE8-4EE2-B659-AB6C9D01D001}"/>
              </a:ext>
            </a:extLst>
          </p:cNvPr>
          <p:cNvGrpSpPr/>
          <p:nvPr/>
        </p:nvGrpSpPr>
        <p:grpSpPr>
          <a:xfrm>
            <a:off x="393223" y="2761626"/>
            <a:ext cx="722394" cy="1368604"/>
            <a:chOff x="-295150" y="3070985"/>
            <a:chExt cx="963192" cy="2201925"/>
          </a:xfrm>
        </p:grpSpPr>
        <p:sp>
          <p:nvSpPr>
            <p:cNvPr id="25" name="AutoShape 7">
              <a:extLst>
                <a:ext uri="{FF2B5EF4-FFF2-40B4-BE49-F238E27FC236}">
                  <a16:creationId xmlns:a16="http://schemas.microsoft.com/office/drawing/2014/main" id="{E9FC540C-ABE5-424D-9154-FC9CE9ED027C}"/>
                </a:ext>
              </a:extLst>
            </p:cNvPr>
            <p:cNvSpPr>
              <a:spLocks/>
            </p:cNvSpPr>
            <p:nvPr/>
          </p:nvSpPr>
          <p:spPr bwMode="auto">
            <a:xfrm>
              <a:off x="430475" y="3070985"/>
              <a:ext cx="237567" cy="2201925"/>
            </a:xfrm>
            <a:prstGeom prst="leftBrace">
              <a:avLst>
                <a:gd name="adj1" fmla="val 94545"/>
                <a:gd name="adj2" fmla="val 50000"/>
              </a:avLst>
            </a:prstGeom>
            <a:noFill/>
            <a:ln w="19050">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26" name="textruta 6">
              <a:extLst>
                <a:ext uri="{FF2B5EF4-FFF2-40B4-BE49-F238E27FC236}">
                  <a16:creationId xmlns:a16="http://schemas.microsoft.com/office/drawing/2014/main" id="{A6EB5907-3CBE-4B9E-8E29-630551A79F47}"/>
                </a:ext>
              </a:extLst>
            </p:cNvPr>
            <p:cNvSpPr txBox="1">
              <a:spLocks noChangeArrowheads="1"/>
            </p:cNvSpPr>
            <p:nvPr/>
          </p:nvSpPr>
          <p:spPr bwMode="auto">
            <a:xfrm rot="16200000">
              <a:off x="-994969" y="3770805"/>
              <a:ext cx="2097266" cy="697627"/>
            </a:xfrm>
            <a:prstGeom prst="rect">
              <a:avLst/>
            </a:prstGeom>
            <a:noFill/>
            <a:ln w="19050">
              <a:solidFill>
                <a:srgbClr val="E98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Fördjupad</a:t>
              </a:r>
              <a:r>
                <a:rPr lang="sv-SE" sz="1050" b="0" i="0" dirty="0"/>
                <a:t> </a:t>
              </a:r>
              <a:r>
                <a:rPr lang="sv-SE" sz="1400" i="0" dirty="0"/>
                <a:t>information</a:t>
              </a:r>
            </a:p>
          </p:txBody>
        </p:sp>
      </p:grpSp>
      <p:sp>
        <p:nvSpPr>
          <p:cNvPr id="27" name="Rektangel 26">
            <a:extLst>
              <a:ext uri="{FF2B5EF4-FFF2-40B4-BE49-F238E27FC236}">
                <a16:creationId xmlns:a16="http://schemas.microsoft.com/office/drawing/2014/main" id="{65B0B628-8D6F-4739-93BC-646AD18729E3}"/>
              </a:ext>
            </a:extLst>
          </p:cNvPr>
          <p:cNvSpPr/>
          <p:nvPr/>
        </p:nvSpPr>
        <p:spPr>
          <a:xfrm flipV="1">
            <a:off x="2592922" y="3156759"/>
            <a:ext cx="504056" cy="180082"/>
          </a:xfrm>
          <a:prstGeom prst="rect">
            <a:avLst/>
          </a:prstGeom>
          <a:noFill/>
          <a:ln w="1905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18B88602-C161-444D-B214-2428D36266D0}"/>
              </a:ext>
            </a:extLst>
          </p:cNvPr>
          <p:cNvSpPr/>
          <p:nvPr/>
        </p:nvSpPr>
        <p:spPr>
          <a:xfrm flipV="1">
            <a:off x="2592922" y="3661962"/>
            <a:ext cx="504056" cy="157789"/>
          </a:xfrm>
          <a:prstGeom prst="rect">
            <a:avLst/>
          </a:prstGeom>
          <a:noFill/>
          <a:ln w="1905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1" name="Rak pil 4098">
            <a:extLst>
              <a:ext uri="{FF2B5EF4-FFF2-40B4-BE49-F238E27FC236}">
                <a16:creationId xmlns:a16="http://schemas.microsoft.com/office/drawing/2014/main" id="{85A67B33-2975-4238-9FE6-DC92636D5792}"/>
              </a:ext>
            </a:extLst>
          </p:cNvPr>
          <p:cNvCxnSpPr>
            <a:cxnSpLocks/>
            <a:stCxn id="5131" idx="0"/>
          </p:cNvCxnSpPr>
          <p:nvPr/>
        </p:nvCxnSpPr>
        <p:spPr>
          <a:xfrm flipV="1">
            <a:off x="1470047" y="3788612"/>
            <a:ext cx="1107542" cy="673936"/>
          </a:xfrm>
          <a:prstGeom prst="straightConnector1">
            <a:avLst/>
          </a:prstGeom>
          <a:ln w="19050">
            <a:solidFill>
              <a:srgbClr val="E98300"/>
            </a:solidFill>
            <a:tailEnd type="arrow"/>
          </a:ln>
        </p:spPr>
        <p:style>
          <a:lnRef idx="1">
            <a:schemeClr val="accent1"/>
          </a:lnRef>
          <a:fillRef idx="0">
            <a:schemeClr val="accent1"/>
          </a:fillRef>
          <a:effectRef idx="0">
            <a:schemeClr val="accent1"/>
          </a:effectRef>
          <a:fontRef idx="minor">
            <a:schemeClr val="tx1"/>
          </a:fontRef>
        </p:style>
      </p:cxnSp>
      <p:cxnSp>
        <p:nvCxnSpPr>
          <p:cNvPr id="32" name="Rak pil 4098">
            <a:extLst>
              <a:ext uri="{FF2B5EF4-FFF2-40B4-BE49-F238E27FC236}">
                <a16:creationId xmlns:a16="http://schemas.microsoft.com/office/drawing/2014/main" id="{DEA13B29-EF90-4E9D-8CD6-F0F82568398F}"/>
              </a:ext>
            </a:extLst>
          </p:cNvPr>
          <p:cNvCxnSpPr>
            <a:cxnSpLocks/>
            <a:stCxn id="5131" idx="0"/>
            <a:endCxn id="27" idx="1"/>
          </p:cNvCxnSpPr>
          <p:nvPr/>
        </p:nvCxnSpPr>
        <p:spPr>
          <a:xfrm flipV="1">
            <a:off x="1470047" y="3246800"/>
            <a:ext cx="1122875" cy="1215748"/>
          </a:xfrm>
          <a:prstGeom prst="straightConnector1">
            <a:avLst/>
          </a:prstGeom>
          <a:ln w="19050">
            <a:solidFill>
              <a:srgbClr val="E983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59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EB32BE-3048-408F-9DB7-4E3D07273420}"/>
              </a:ext>
            </a:extLst>
          </p:cNvPr>
          <p:cNvSpPr>
            <a:spLocks noGrp="1"/>
          </p:cNvSpPr>
          <p:nvPr>
            <p:ph type="title"/>
          </p:nvPr>
        </p:nvSpPr>
        <p:spPr/>
        <p:txBody>
          <a:bodyPr/>
          <a:lstStyle/>
          <a:p>
            <a:r>
              <a:rPr lang="sv-SE" dirty="0"/>
              <a:t>Ej granskade läkemedel</a:t>
            </a:r>
          </a:p>
        </p:txBody>
      </p:sp>
      <p:graphicFrame>
        <p:nvGraphicFramePr>
          <p:cNvPr id="9" name="Platshållare för innehåll 8">
            <a:extLst>
              <a:ext uri="{FF2B5EF4-FFF2-40B4-BE49-F238E27FC236}">
                <a16:creationId xmlns:a16="http://schemas.microsoft.com/office/drawing/2014/main" id="{6F212378-0F9E-45C9-94E1-E2DBF546FB69}"/>
              </a:ext>
            </a:extLst>
          </p:cNvPr>
          <p:cNvGraphicFramePr>
            <a:graphicFrameLocks noGrp="1"/>
          </p:cNvGraphicFramePr>
          <p:nvPr>
            <p:ph sz="quarter" idx="16"/>
            <p:extLst>
              <p:ext uri="{D42A27DB-BD31-4B8C-83A1-F6EECF244321}">
                <p14:modId xmlns:p14="http://schemas.microsoft.com/office/powerpoint/2010/main" val="1845878577"/>
              </p:ext>
            </p:extLst>
          </p:nvPr>
        </p:nvGraphicFramePr>
        <p:xfrm>
          <a:off x="646115" y="1637726"/>
          <a:ext cx="7067548" cy="2838119"/>
        </p:xfrm>
        <a:graphic>
          <a:graphicData uri="http://schemas.openxmlformats.org/drawingml/2006/table">
            <a:tbl>
              <a:tblPr firstRow="1" firstCol="1" bandRow="1">
                <a:tableStyleId>{5C22544A-7EE6-4342-B048-85BDC9FD1C3A}</a:tableStyleId>
              </a:tblPr>
              <a:tblGrid>
                <a:gridCol w="685525">
                  <a:extLst>
                    <a:ext uri="{9D8B030D-6E8A-4147-A177-3AD203B41FA5}">
                      <a16:colId xmlns:a16="http://schemas.microsoft.com/office/drawing/2014/main" val="674359524"/>
                    </a:ext>
                  </a:extLst>
                </a:gridCol>
                <a:gridCol w="2330134">
                  <a:extLst>
                    <a:ext uri="{9D8B030D-6E8A-4147-A177-3AD203B41FA5}">
                      <a16:colId xmlns:a16="http://schemas.microsoft.com/office/drawing/2014/main" val="1867167167"/>
                    </a:ext>
                  </a:extLst>
                </a:gridCol>
                <a:gridCol w="4051889">
                  <a:extLst>
                    <a:ext uri="{9D8B030D-6E8A-4147-A177-3AD203B41FA5}">
                      <a16:colId xmlns:a16="http://schemas.microsoft.com/office/drawing/2014/main" val="1539076600"/>
                    </a:ext>
                  </a:extLst>
                </a:gridCol>
              </a:tblGrid>
              <a:tr h="484246">
                <a:tc>
                  <a:txBody>
                    <a:bodyPr/>
                    <a:lstStyle/>
                    <a:p>
                      <a:pPr algn="l">
                        <a:lnSpc>
                          <a:spcPct val="115000"/>
                        </a:lnSpc>
                        <a:spcBef>
                          <a:spcPts val="600"/>
                        </a:spcBef>
                        <a:spcAft>
                          <a:spcPts val="0"/>
                        </a:spcAft>
                      </a:pPr>
                      <a:r>
                        <a:rPr lang="sv-SE" sz="1200" dirty="0">
                          <a:effectLst/>
                          <a:latin typeface="Arial" panose="020B0604020202020204" pitchFamily="34" charset="0"/>
                          <a:cs typeface="Arial" panose="020B0604020202020204" pitchFamily="34" charset="0"/>
                        </a:rPr>
                        <a:t>Orsakskod</a:t>
                      </a:r>
                      <a:endParaRPr lang="sv-SE" sz="1200" dirty="0">
                        <a:effectLst/>
                        <a:latin typeface="Arial" panose="020B0604020202020204" pitchFamily="34" charset="0"/>
                        <a:ea typeface="Perpetua" panose="02020502060401020303" pitchFamily="18" charset="0"/>
                        <a:cs typeface="Arial" panose="020B0604020202020204" pitchFamily="34" charset="0"/>
                      </a:endParaRPr>
                    </a:p>
                  </a:txBody>
                  <a:tcPr marL="50800" marR="50800" marT="50800" marB="50800"/>
                </a:tc>
                <a:tc>
                  <a:txBody>
                    <a:bodyPr/>
                    <a:lstStyle/>
                    <a:p>
                      <a:pPr marL="0" algn="l" defTabSz="914400" rtl="0" eaLnBrk="1" latinLnBrk="0" hangingPunct="1">
                        <a:lnSpc>
                          <a:spcPct val="115000"/>
                        </a:lnSpc>
                        <a:spcBef>
                          <a:spcPts val="600"/>
                        </a:spcBef>
                        <a:spcAft>
                          <a:spcPts val="0"/>
                        </a:spcAft>
                      </a:pPr>
                      <a:r>
                        <a:rPr lang="sv-SE" sz="1200" b="1" kern="1200" dirty="0">
                          <a:solidFill>
                            <a:schemeClr val="lt1"/>
                          </a:solidFill>
                          <a:effectLst/>
                          <a:latin typeface="Arial" panose="020B0604020202020204" pitchFamily="34" charset="0"/>
                          <a:ea typeface="+mn-ea"/>
                          <a:cs typeface="Arial" panose="020B0604020202020204" pitchFamily="34" charset="0"/>
                        </a:rPr>
                        <a:t>Orsak klartext</a:t>
                      </a:r>
                    </a:p>
                  </a:txBody>
                  <a:tcPr marL="50800" marR="50800" marT="50800" marB="50800"/>
                </a:tc>
                <a:tc>
                  <a:txBody>
                    <a:bodyPr/>
                    <a:lstStyle/>
                    <a:p>
                      <a:pPr marL="0" algn="l" defTabSz="914400" rtl="0" eaLnBrk="1" latinLnBrk="0" hangingPunct="1">
                        <a:lnSpc>
                          <a:spcPct val="115000"/>
                        </a:lnSpc>
                        <a:spcBef>
                          <a:spcPts val="600"/>
                        </a:spcBef>
                        <a:spcAft>
                          <a:spcPts val="0"/>
                        </a:spcAft>
                      </a:pPr>
                      <a:r>
                        <a:rPr lang="sv-SE" sz="1200" b="1" kern="1200" dirty="0">
                          <a:solidFill>
                            <a:schemeClr val="lt1"/>
                          </a:solidFill>
                          <a:effectLst/>
                          <a:latin typeface="Arial" panose="020B0604020202020204" pitchFamily="34" charset="0"/>
                          <a:ea typeface="+mn-ea"/>
                          <a:cs typeface="Arial" panose="020B0604020202020204" pitchFamily="34" charset="0"/>
                        </a:rPr>
                        <a:t>Beskrivning när detta uppstår</a:t>
                      </a:r>
                    </a:p>
                  </a:txBody>
                  <a:tcPr marL="50800" marR="50800" marT="50800" marB="50800"/>
                </a:tc>
                <a:extLst>
                  <a:ext uri="{0D108BD9-81ED-4DB2-BD59-A6C34878D82A}">
                    <a16:rowId xmlns:a16="http://schemas.microsoft.com/office/drawing/2014/main" val="604569314"/>
                  </a:ext>
                </a:extLst>
              </a:tr>
              <a:tr h="506603">
                <a:tc>
                  <a:txBody>
                    <a:bodyPr/>
                    <a:lstStyle/>
                    <a:p>
                      <a:pPr marL="0" algn="l" defTabSz="914400" rtl="0" eaLnBrk="1" latinLnBrk="0" hangingPunct="1">
                        <a:lnSpc>
                          <a:spcPct val="115000"/>
                        </a:lnSpc>
                        <a:spcBef>
                          <a:spcPts val="600"/>
                        </a:spcBef>
                        <a:spcAft>
                          <a:spcPts val="0"/>
                        </a:spcAft>
                      </a:pPr>
                      <a:r>
                        <a:rPr lang="sv-SE" sz="1200" b="1" kern="1200" dirty="0">
                          <a:solidFill>
                            <a:schemeClr val="lt1"/>
                          </a:solidFill>
                          <a:effectLst/>
                          <a:latin typeface="Arial" panose="020B0604020202020204" pitchFamily="34" charset="0"/>
                          <a:ea typeface="+mn-ea"/>
                          <a:cs typeface="Arial" panose="020B0604020202020204" pitchFamily="34" charset="0"/>
                        </a:rPr>
                        <a:t>1</a:t>
                      </a:r>
                    </a:p>
                  </a:txBody>
                  <a:tcPr marL="50800" marR="50800" marT="50800" marB="50800"/>
                </a:tc>
                <a:tc>
                  <a:txBody>
                    <a:bodyPr/>
                    <a:lstStyle/>
                    <a:p>
                      <a:pPr algn="l">
                        <a:lnSpc>
                          <a:spcPct val="115000"/>
                        </a:lnSpc>
                        <a:spcBef>
                          <a:spcPts val="600"/>
                        </a:spcBef>
                        <a:spcAft>
                          <a:spcPts val="0"/>
                        </a:spcAft>
                      </a:pPr>
                      <a:r>
                        <a:rPr lang="sv-SE" sz="1200" dirty="0">
                          <a:effectLst/>
                          <a:latin typeface="Arial" panose="020B0604020202020204" pitchFamily="34" charset="0"/>
                          <a:cs typeface="Arial" panose="020B0604020202020204" pitchFamily="34" charset="0"/>
                        </a:rPr>
                        <a:t>EES-kontroll ej genomförd</a:t>
                      </a:r>
                      <a:endParaRPr lang="sv-SE" sz="1200" dirty="0">
                        <a:effectLst/>
                        <a:latin typeface="Arial" panose="020B0604020202020204" pitchFamily="34" charset="0"/>
                        <a:ea typeface="Perpetua" panose="02020502060401020303" pitchFamily="18" charset="0"/>
                        <a:cs typeface="Arial" panose="020B0604020202020204" pitchFamily="34" charset="0"/>
                      </a:endParaRPr>
                    </a:p>
                  </a:txBody>
                  <a:tcPr marL="50800" marR="50800" marT="50800" marB="50800"/>
                </a:tc>
                <a:tc>
                  <a:txBody>
                    <a:bodyPr/>
                    <a:lstStyle/>
                    <a:p>
                      <a:pPr marL="0" algn="l" defTabSz="914400" rtl="0" eaLnBrk="1" latinLnBrk="0" hangingPunct="1">
                        <a:lnSpc>
                          <a:spcPct val="115000"/>
                        </a:lnSpc>
                        <a:spcBef>
                          <a:spcPts val="600"/>
                        </a:spcBef>
                        <a:spcAft>
                          <a:spcPts val="0"/>
                        </a:spcAft>
                      </a:pPr>
                      <a:r>
                        <a:rPr lang="sv-SE" sz="1200" kern="1200" dirty="0">
                          <a:solidFill>
                            <a:schemeClr val="dk1"/>
                          </a:solidFill>
                          <a:effectLst/>
                          <a:latin typeface="Arial" panose="020B0604020202020204" pitchFamily="34" charset="0"/>
                          <a:ea typeface="+mn-ea"/>
                          <a:cs typeface="Arial" panose="020B0604020202020204" pitchFamily="34" charset="0"/>
                        </a:rPr>
                        <a:t>När läkemedlet inte har kontrollerats i någon regelkategori.</a:t>
                      </a:r>
                    </a:p>
                  </a:txBody>
                  <a:tcPr marL="50800" marR="50800" marT="50800" marB="50800"/>
                </a:tc>
                <a:extLst>
                  <a:ext uri="{0D108BD9-81ED-4DB2-BD59-A6C34878D82A}">
                    <a16:rowId xmlns:a16="http://schemas.microsoft.com/office/drawing/2014/main" val="231964351"/>
                  </a:ext>
                </a:extLst>
              </a:tr>
              <a:tr h="661377">
                <a:tc>
                  <a:txBody>
                    <a:bodyPr/>
                    <a:lstStyle/>
                    <a:p>
                      <a:pPr marL="0" algn="l" defTabSz="914400" rtl="0" eaLnBrk="1" latinLnBrk="0" hangingPunct="1">
                        <a:lnSpc>
                          <a:spcPct val="115000"/>
                        </a:lnSpc>
                        <a:spcBef>
                          <a:spcPts val="600"/>
                        </a:spcBef>
                        <a:spcAft>
                          <a:spcPts val="0"/>
                        </a:spcAft>
                      </a:pPr>
                      <a:r>
                        <a:rPr lang="sv-SE" sz="1200" b="1" kern="1200" dirty="0">
                          <a:solidFill>
                            <a:schemeClr val="lt1"/>
                          </a:solidFill>
                          <a:effectLst/>
                          <a:latin typeface="Arial" panose="020B0604020202020204" pitchFamily="34" charset="0"/>
                          <a:ea typeface="+mn-ea"/>
                          <a:cs typeface="Arial" panose="020B0604020202020204" pitchFamily="34" charset="0"/>
                        </a:rPr>
                        <a:t>2</a:t>
                      </a:r>
                    </a:p>
                  </a:txBody>
                  <a:tcPr marL="50800" marR="50800" marT="50800" marB="50800"/>
                </a:tc>
                <a:tc>
                  <a:txBody>
                    <a:bodyPr/>
                    <a:lstStyle/>
                    <a:p>
                      <a:pPr marL="0" algn="l" defTabSz="914400" rtl="0" eaLnBrk="1" latinLnBrk="0" hangingPunct="1">
                        <a:lnSpc>
                          <a:spcPct val="115000"/>
                        </a:lnSpc>
                        <a:spcBef>
                          <a:spcPts val="600"/>
                        </a:spcBef>
                        <a:spcAft>
                          <a:spcPts val="0"/>
                        </a:spcAft>
                      </a:pPr>
                      <a:r>
                        <a:rPr lang="sv-SE" sz="1200" kern="1200" dirty="0">
                          <a:solidFill>
                            <a:schemeClr val="dk1"/>
                          </a:solidFill>
                          <a:effectLst/>
                          <a:latin typeface="Arial" panose="020B0604020202020204" pitchFamily="34" charset="0"/>
                          <a:ea typeface="+mn-ea"/>
                          <a:cs typeface="Arial" panose="020B0604020202020204" pitchFamily="34" charset="0"/>
                        </a:rPr>
                        <a:t>Doseringskontroll – ej genomförd  </a:t>
                      </a:r>
                    </a:p>
                  </a:txBody>
                  <a:tcPr marL="50800" marR="50800" marT="50800" marB="50800"/>
                </a:tc>
                <a:tc>
                  <a:txBody>
                    <a:bodyPr/>
                    <a:lstStyle/>
                    <a:p>
                      <a:pPr marL="0" algn="l" defTabSz="914400" rtl="0" eaLnBrk="1" latinLnBrk="0" hangingPunct="1">
                        <a:lnSpc>
                          <a:spcPct val="115000"/>
                        </a:lnSpc>
                        <a:spcBef>
                          <a:spcPts val="600"/>
                        </a:spcBef>
                        <a:spcAft>
                          <a:spcPts val="0"/>
                        </a:spcAft>
                      </a:pPr>
                      <a:r>
                        <a:rPr lang="sv-SE" sz="1200" kern="1200" dirty="0">
                          <a:solidFill>
                            <a:schemeClr val="dk1"/>
                          </a:solidFill>
                          <a:effectLst/>
                          <a:latin typeface="Arial" panose="020B0604020202020204" pitchFamily="34" charset="0"/>
                          <a:ea typeface="+mn-ea"/>
                          <a:cs typeface="Arial" panose="020B0604020202020204" pitchFamily="34" charset="0"/>
                        </a:rPr>
                        <a:t>När doseringen inte har kunnat kontrolleras på receptet, men är kontrollerat i övriga regelkategorier.</a:t>
                      </a:r>
                    </a:p>
                  </a:txBody>
                  <a:tcPr marL="50800" marR="50800" marT="50800" marB="50800"/>
                </a:tc>
                <a:extLst>
                  <a:ext uri="{0D108BD9-81ED-4DB2-BD59-A6C34878D82A}">
                    <a16:rowId xmlns:a16="http://schemas.microsoft.com/office/drawing/2014/main" val="772301148"/>
                  </a:ext>
                </a:extLst>
              </a:tr>
              <a:tr h="484246">
                <a:tc>
                  <a:txBody>
                    <a:bodyPr/>
                    <a:lstStyle/>
                    <a:p>
                      <a:pPr marL="0" algn="l" defTabSz="914400" rtl="0" eaLnBrk="1" latinLnBrk="0" hangingPunct="1">
                        <a:lnSpc>
                          <a:spcPct val="115000"/>
                        </a:lnSpc>
                        <a:spcBef>
                          <a:spcPts val="600"/>
                        </a:spcBef>
                        <a:spcAft>
                          <a:spcPts val="0"/>
                        </a:spcAft>
                      </a:pPr>
                      <a:r>
                        <a:rPr lang="sv-SE" sz="1200" b="1" kern="1200" dirty="0">
                          <a:solidFill>
                            <a:schemeClr val="lt1"/>
                          </a:solidFill>
                          <a:effectLst/>
                          <a:latin typeface="Arial" panose="020B0604020202020204" pitchFamily="34" charset="0"/>
                          <a:ea typeface="+mn-ea"/>
                          <a:cs typeface="Arial" panose="020B0604020202020204" pitchFamily="34" charset="0"/>
                        </a:rPr>
                        <a:t>3</a:t>
                      </a:r>
                    </a:p>
                  </a:txBody>
                  <a:tcPr marL="50800" marR="50800" marT="50800" marB="50800"/>
                </a:tc>
                <a:tc>
                  <a:txBody>
                    <a:bodyPr/>
                    <a:lstStyle/>
                    <a:p>
                      <a:pPr marL="0" algn="l" defTabSz="914400" rtl="0" eaLnBrk="1" latinLnBrk="0" hangingPunct="1">
                        <a:lnSpc>
                          <a:spcPct val="115000"/>
                        </a:lnSpc>
                        <a:spcBef>
                          <a:spcPts val="600"/>
                        </a:spcBef>
                        <a:spcAft>
                          <a:spcPts val="0"/>
                        </a:spcAft>
                      </a:pPr>
                      <a:r>
                        <a:rPr lang="sv-SE" sz="1200" kern="1200" dirty="0">
                          <a:solidFill>
                            <a:schemeClr val="dk1"/>
                          </a:solidFill>
                          <a:effectLst/>
                          <a:latin typeface="Arial" panose="020B0604020202020204" pitchFamily="34" charset="0"/>
                          <a:ea typeface="+mn-ea"/>
                          <a:cs typeface="Arial" panose="020B0604020202020204" pitchFamily="34" charset="0"/>
                        </a:rPr>
                        <a:t>Interaktionskontroll – ej genomförd</a:t>
                      </a:r>
                    </a:p>
                  </a:txBody>
                  <a:tcPr marL="50800" marR="50800" marT="50800" marB="50800"/>
                </a:tc>
                <a:tc>
                  <a:txBody>
                    <a:bodyPr/>
                    <a:lstStyle/>
                    <a:p>
                      <a:pPr marL="0" algn="l" defTabSz="914400" rtl="0" eaLnBrk="1" latinLnBrk="0" hangingPunct="1">
                        <a:lnSpc>
                          <a:spcPct val="115000"/>
                        </a:lnSpc>
                        <a:spcBef>
                          <a:spcPts val="600"/>
                        </a:spcBef>
                        <a:spcAft>
                          <a:spcPts val="0"/>
                        </a:spcAft>
                      </a:pPr>
                      <a:r>
                        <a:rPr lang="sv-SE" sz="1200" kern="1200" dirty="0">
                          <a:solidFill>
                            <a:schemeClr val="dk1"/>
                          </a:solidFill>
                          <a:effectLst/>
                          <a:latin typeface="Arial" panose="020B0604020202020204" pitchFamily="34" charset="0"/>
                          <a:ea typeface="+mn-ea"/>
                          <a:cs typeface="Arial" panose="020B0604020202020204" pitchFamily="34" charset="0"/>
                        </a:rPr>
                        <a:t>När läkemedlet inte finns i interaktionskällan men är kontrollerat i alla andra regelkategorier i EES.</a:t>
                      </a:r>
                    </a:p>
                  </a:txBody>
                  <a:tcPr marL="50800" marR="50800" marT="50800" marB="50800"/>
                </a:tc>
                <a:extLst>
                  <a:ext uri="{0D108BD9-81ED-4DB2-BD59-A6C34878D82A}">
                    <a16:rowId xmlns:a16="http://schemas.microsoft.com/office/drawing/2014/main" val="3346389567"/>
                  </a:ext>
                </a:extLst>
              </a:tr>
              <a:tr h="661377">
                <a:tc>
                  <a:txBody>
                    <a:bodyPr/>
                    <a:lstStyle/>
                    <a:p>
                      <a:pPr marL="0" algn="l" defTabSz="914400" rtl="0" eaLnBrk="1" latinLnBrk="0" hangingPunct="1">
                        <a:lnSpc>
                          <a:spcPct val="115000"/>
                        </a:lnSpc>
                        <a:spcBef>
                          <a:spcPts val="600"/>
                        </a:spcBef>
                        <a:spcAft>
                          <a:spcPts val="0"/>
                        </a:spcAft>
                      </a:pPr>
                      <a:r>
                        <a:rPr lang="sv-SE" sz="1200" b="1" kern="1200" dirty="0">
                          <a:solidFill>
                            <a:schemeClr val="lt1"/>
                          </a:solidFill>
                          <a:effectLst/>
                          <a:latin typeface="Arial" panose="020B0604020202020204" pitchFamily="34" charset="0"/>
                          <a:ea typeface="+mn-ea"/>
                          <a:cs typeface="Arial" panose="020B0604020202020204" pitchFamily="34" charset="0"/>
                        </a:rPr>
                        <a:t>4</a:t>
                      </a:r>
                    </a:p>
                  </a:txBody>
                  <a:tcPr marL="50800" marR="50800" marT="50800" marB="50800"/>
                </a:tc>
                <a:tc>
                  <a:txBody>
                    <a:bodyPr/>
                    <a:lstStyle/>
                    <a:p>
                      <a:pPr marL="0" algn="l" defTabSz="914400" rtl="0" eaLnBrk="1" latinLnBrk="0" hangingPunct="1">
                        <a:lnSpc>
                          <a:spcPct val="115000"/>
                        </a:lnSpc>
                        <a:spcBef>
                          <a:spcPts val="600"/>
                        </a:spcBef>
                        <a:spcAft>
                          <a:spcPts val="0"/>
                        </a:spcAft>
                      </a:pPr>
                      <a:r>
                        <a:rPr lang="sv-SE" sz="1200" kern="1200" dirty="0">
                          <a:solidFill>
                            <a:schemeClr val="dk1"/>
                          </a:solidFill>
                          <a:effectLst/>
                          <a:latin typeface="Arial" panose="020B0604020202020204" pitchFamily="34" charset="0"/>
                          <a:ea typeface="+mn-ea"/>
                          <a:cs typeface="Arial" panose="020B0604020202020204" pitchFamily="34" charset="0"/>
                        </a:rPr>
                        <a:t>Endast interaktionskontroll är genomförd </a:t>
                      </a:r>
                    </a:p>
                  </a:txBody>
                  <a:tcPr marL="50800" marR="50800" marT="50800" marB="50800"/>
                </a:tc>
                <a:tc>
                  <a:txBody>
                    <a:bodyPr/>
                    <a:lstStyle/>
                    <a:p>
                      <a:pPr marL="0" algn="l" defTabSz="914400" rtl="0" eaLnBrk="1" latinLnBrk="0" hangingPunct="1">
                        <a:lnSpc>
                          <a:spcPct val="115000"/>
                        </a:lnSpc>
                        <a:spcBef>
                          <a:spcPts val="600"/>
                        </a:spcBef>
                        <a:spcAft>
                          <a:spcPts val="0"/>
                        </a:spcAft>
                      </a:pPr>
                      <a:r>
                        <a:rPr lang="sv-SE" sz="1200" kern="1200" dirty="0">
                          <a:solidFill>
                            <a:schemeClr val="dk1"/>
                          </a:solidFill>
                          <a:effectLst/>
                          <a:latin typeface="Arial" panose="020B0604020202020204" pitchFamily="34" charset="0"/>
                          <a:ea typeface="+mn-ea"/>
                          <a:cs typeface="Arial" panose="020B0604020202020204" pitchFamily="34" charset="0"/>
                        </a:rPr>
                        <a:t>När läkemedlet endast är kontrollerat i interaktionskällan men inte i någon annan regelkategori.</a:t>
                      </a:r>
                    </a:p>
                  </a:txBody>
                  <a:tcPr marL="50800" marR="50800" marT="50800" marB="50800"/>
                </a:tc>
                <a:extLst>
                  <a:ext uri="{0D108BD9-81ED-4DB2-BD59-A6C34878D82A}">
                    <a16:rowId xmlns:a16="http://schemas.microsoft.com/office/drawing/2014/main" val="3650134482"/>
                  </a:ext>
                </a:extLst>
              </a:tr>
            </a:tbl>
          </a:graphicData>
        </a:graphic>
      </p:graphicFrame>
    </p:spTree>
    <p:extLst>
      <p:ext uri="{BB962C8B-B14F-4D97-AF65-F5344CB8AC3E}">
        <p14:creationId xmlns:p14="http://schemas.microsoft.com/office/powerpoint/2010/main" val="307254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84FFCE-0A5D-4772-8086-918D41543B39}"/>
              </a:ext>
            </a:extLst>
          </p:cNvPr>
          <p:cNvSpPr>
            <a:spLocks noGrp="1"/>
          </p:cNvSpPr>
          <p:nvPr>
            <p:ph type="title"/>
          </p:nvPr>
        </p:nvSpPr>
        <p:spPr>
          <a:xfrm>
            <a:off x="611560" y="501823"/>
            <a:ext cx="7067549" cy="479182"/>
          </a:xfrm>
        </p:spPr>
        <p:txBody>
          <a:bodyPr/>
          <a:lstStyle/>
          <a:p>
            <a:r>
              <a:rPr lang="sv-SE" sz="2800" dirty="0"/>
              <a:t>Ej granskade läkemedel – Per signal</a:t>
            </a:r>
          </a:p>
        </p:txBody>
      </p:sp>
      <p:pic>
        <p:nvPicPr>
          <p:cNvPr id="5" name="Platshållare för innehåll 4">
            <a:extLst>
              <a:ext uri="{FF2B5EF4-FFF2-40B4-BE49-F238E27FC236}">
                <a16:creationId xmlns:a16="http://schemas.microsoft.com/office/drawing/2014/main" id="{5BE5907E-D998-47D4-86F7-A3E230255AEC}"/>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1475656" y="1275606"/>
            <a:ext cx="4464496" cy="3609687"/>
          </a:xfrm>
        </p:spPr>
      </p:pic>
      <p:sp>
        <p:nvSpPr>
          <p:cNvPr id="6" name="textruta 5">
            <a:extLst>
              <a:ext uri="{FF2B5EF4-FFF2-40B4-BE49-F238E27FC236}">
                <a16:creationId xmlns:a16="http://schemas.microsoft.com/office/drawing/2014/main" id="{9BBAA97C-064E-4C4E-9DA1-EF491C46654B}"/>
              </a:ext>
            </a:extLst>
          </p:cNvPr>
          <p:cNvSpPr txBox="1"/>
          <p:nvPr/>
        </p:nvSpPr>
        <p:spPr>
          <a:xfrm>
            <a:off x="6156176" y="1707654"/>
            <a:ext cx="2664296" cy="954107"/>
          </a:xfrm>
          <a:prstGeom prst="rect">
            <a:avLst/>
          </a:prstGeom>
          <a:noFill/>
          <a:ln w="19050">
            <a:solidFill>
              <a:srgbClr val="E98300"/>
            </a:solidFill>
          </a:ln>
        </p:spPr>
        <p:txBody>
          <a:bodyPr wrap="square" rtlCol="0">
            <a:spAutoFit/>
          </a:bodyPr>
          <a:lstStyle/>
          <a:p>
            <a:r>
              <a:rPr lang="sv-SE" sz="1400" b="1" dirty="0">
                <a:latin typeface="Arial" panose="020B0604020202020204" pitchFamily="34" charset="0"/>
                <a:cs typeface="Arial" panose="020B0604020202020204" pitchFamily="34" charset="0"/>
              </a:rPr>
              <a:t>Läkemedel som inte granskats visas överst i analysresultatet tillsammans med orsak </a:t>
            </a:r>
          </a:p>
        </p:txBody>
      </p:sp>
      <p:cxnSp>
        <p:nvCxnSpPr>
          <p:cNvPr id="11" name="Rak pilkoppling 10">
            <a:extLst>
              <a:ext uri="{FF2B5EF4-FFF2-40B4-BE49-F238E27FC236}">
                <a16:creationId xmlns:a16="http://schemas.microsoft.com/office/drawing/2014/main" id="{60A8FC61-160D-40B2-895B-50D230BF6A16}"/>
              </a:ext>
            </a:extLst>
          </p:cNvPr>
          <p:cNvCxnSpPr>
            <a:cxnSpLocks/>
            <a:stCxn id="6" idx="1"/>
          </p:cNvCxnSpPr>
          <p:nvPr/>
        </p:nvCxnSpPr>
        <p:spPr>
          <a:xfrm flipH="1" flipV="1">
            <a:off x="5364088" y="2139707"/>
            <a:ext cx="792088" cy="45001"/>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9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84FFCE-0A5D-4772-8086-918D41543B39}"/>
              </a:ext>
            </a:extLst>
          </p:cNvPr>
          <p:cNvSpPr>
            <a:spLocks noGrp="1"/>
          </p:cNvSpPr>
          <p:nvPr>
            <p:ph type="title"/>
          </p:nvPr>
        </p:nvSpPr>
        <p:spPr>
          <a:xfrm>
            <a:off x="611560" y="501823"/>
            <a:ext cx="7067549" cy="479182"/>
          </a:xfrm>
        </p:spPr>
        <p:txBody>
          <a:bodyPr/>
          <a:lstStyle/>
          <a:p>
            <a:r>
              <a:rPr lang="sv-SE" sz="2800" dirty="0"/>
              <a:t>Ej granskade läkemedel – Per recept</a:t>
            </a:r>
          </a:p>
        </p:txBody>
      </p:sp>
      <p:sp>
        <p:nvSpPr>
          <p:cNvPr id="6" name="textruta 5">
            <a:extLst>
              <a:ext uri="{FF2B5EF4-FFF2-40B4-BE49-F238E27FC236}">
                <a16:creationId xmlns:a16="http://schemas.microsoft.com/office/drawing/2014/main" id="{9BBAA97C-064E-4C4E-9DA1-EF491C46654B}"/>
              </a:ext>
            </a:extLst>
          </p:cNvPr>
          <p:cNvSpPr txBox="1"/>
          <p:nvPr/>
        </p:nvSpPr>
        <p:spPr>
          <a:xfrm>
            <a:off x="7524328" y="2112330"/>
            <a:ext cx="1584176" cy="1384995"/>
          </a:xfrm>
          <a:prstGeom prst="rect">
            <a:avLst/>
          </a:prstGeom>
          <a:noFill/>
          <a:ln w="19050">
            <a:solidFill>
              <a:srgbClr val="E98300"/>
            </a:solidFill>
          </a:ln>
        </p:spPr>
        <p:txBody>
          <a:bodyPr wrap="square" rtlCol="0">
            <a:spAutoFit/>
          </a:bodyPr>
          <a:lstStyle/>
          <a:p>
            <a:r>
              <a:rPr lang="sv-SE" sz="1400" b="1" dirty="0">
                <a:latin typeface="Arial" panose="020B0604020202020204" pitchFamily="34" charset="0"/>
                <a:cs typeface="Arial" panose="020B0604020202020204" pitchFamily="34" charset="0"/>
              </a:rPr>
              <a:t>Läkemedel som inte granskats visas överst i analysresultatet tillsammans orsak</a:t>
            </a:r>
          </a:p>
        </p:txBody>
      </p:sp>
      <p:cxnSp>
        <p:nvCxnSpPr>
          <p:cNvPr id="11" name="Rak pilkoppling 10">
            <a:extLst>
              <a:ext uri="{FF2B5EF4-FFF2-40B4-BE49-F238E27FC236}">
                <a16:creationId xmlns:a16="http://schemas.microsoft.com/office/drawing/2014/main" id="{60A8FC61-160D-40B2-895B-50D230BF6A16}"/>
              </a:ext>
            </a:extLst>
          </p:cNvPr>
          <p:cNvCxnSpPr>
            <a:cxnSpLocks/>
            <a:stCxn id="6" idx="1"/>
            <a:endCxn id="8" idx="3"/>
          </p:cNvCxnSpPr>
          <p:nvPr/>
        </p:nvCxnSpPr>
        <p:spPr>
          <a:xfrm flipH="1" flipV="1">
            <a:off x="7140947" y="2712496"/>
            <a:ext cx="383381" cy="92332"/>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pic>
        <p:nvPicPr>
          <p:cNvPr id="8" name="Platshållare för innehåll 7">
            <a:extLst>
              <a:ext uri="{FF2B5EF4-FFF2-40B4-BE49-F238E27FC236}">
                <a16:creationId xmlns:a16="http://schemas.microsoft.com/office/drawing/2014/main" id="{284D7029-78B1-4EFD-8BE8-ED499CBA164F}"/>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11560" y="1347614"/>
            <a:ext cx="6529387" cy="2729763"/>
          </a:xfrm>
        </p:spPr>
      </p:pic>
    </p:spTree>
    <p:extLst>
      <p:ext uri="{BB962C8B-B14F-4D97-AF65-F5344CB8AC3E}">
        <p14:creationId xmlns:p14="http://schemas.microsoft.com/office/powerpoint/2010/main" val="260559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Tack</a:t>
            </a:r>
          </a:p>
        </p:txBody>
      </p:sp>
    </p:spTree>
    <p:extLst>
      <p:ext uri="{BB962C8B-B14F-4D97-AF65-F5344CB8AC3E}">
        <p14:creationId xmlns:p14="http://schemas.microsoft.com/office/powerpoint/2010/main" val="397509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bord&#10;&#10;Automatiskt genererad beskrivning">
            <a:extLst>
              <a:ext uri="{FF2B5EF4-FFF2-40B4-BE49-F238E27FC236}">
                <a16:creationId xmlns:a16="http://schemas.microsoft.com/office/drawing/2014/main" id="{5A6D41A5-D406-438B-9458-C6DAEC71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72" y="1073030"/>
            <a:ext cx="6518054" cy="3808155"/>
          </a:xfrm>
          <a:prstGeom prst="rect">
            <a:avLst/>
          </a:prstGeom>
          <a:ln>
            <a:solidFill>
              <a:schemeClr val="tx1"/>
            </a:solidFill>
          </a:ln>
        </p:spPr>
      </p:pic>
      <p:sp>
        <p:nvSpPr>
          <p:cNvPr id="6146" name="Rubrik 1"/>
          <p:cNvSpPr>
            <a:spLocks noGrp="1"/>
          </p:cNvSpPr>
          <p:nvPr>
            <p:ph type="title"/>
          </p:nvPr>
        </p:nvSpPr>
        <p:spPr>
          <a:xfrm>
            <a:off x="905372" y="478268"/>
            <a:ext cx="6518054" cy="479182"/>
          </a:xfrm>
        </p:spPr>
        <p:txBody>
          <a:bodyPr/>
          <a:lstStyle/>
          <a:p>
            <a:r>
              <a:rPr lang="sv-SE" dirty="0"/>
              <a:t>Per signal - detaljerad info</a:t>
            </a:r>
          </a:p>
        </p:txBody>
      </p:sp>
      <p:grpSp>
        <p:nvGrpSpPr>
          <p:cNvPr id="3" name="Grupp 2"/>
          <p:cNvGrpSpPr/>
          <p:nvPr/>
        </p:nvGrpSpPr>
        <p:grpSpPr>
          <a:xfrm>
            <a:off x="51096" y="2363021"/>
            <a:ext cx="3528392" cy="244202"/>
            <a:chOff x="907465" y="3454508"/>
            <a:chExt cx="2470232" cy="1743942"/>
          </a:xfrm>
        </p:grpSpPr>
        <p:cxnSp>
          <p:nvCxnSpPr>
            <p:cNvPr id="13" name="Rak pil 12"/>
            <p:cNvCxnSpPr>
              <a:cxnSpLocks/>
              <a:stCxn id="6151" idx="2"/>
            </p:cNvCxnSpPr>
            <p:nvPr/>
          </p:nvCxnSpPr>
          <p:spPr>
            <a:xfrm flipV="1">
              <a:off x="2142581" y="4942472"/>
              <a:ext cx="29771" cy="255978"/>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
          <p:nvSpPr>
            <p:cNvPr id="6151" name="textruta 13"/>
            <p:cNvSpPr txBox="1">
              <a:spLocks noChangeArrowheads="1"/>
            </p:cNvSpPr>
            <p:nvPr/>
          </p:nvSpPr>
          <p:spPr bwMode="auto">
            <a:xfrm>
              <a:off x="907465" y="3454508"/>
              <a:ext cx="2470232" cy="1743942"/>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Klicka på signalen för att se receptinfo </a:t>
              </a:r>
            </a:p>
          </p:txBody>
        </p:sp>
      </p:grpSp>
      <p:sp>
        <p:nvSpPr>
          <p:cNvPr id="6149" name="textruta 5"/>
          <p:cNvSpPr txBox="1">
            <a:spLocks noChangeArrowheads="1"/>
          </p:cNvSpPr>
          <p:nvPr/>
        </p:nvSpPr>
        <p:spPr bwMode="auto">
          <a:xfrm>
            <a:off x="6012160" y="4299942"/>
            <a:ext cx="2016224" cy="523220"/>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Receptinfo kopplat till signalen ovan</a:t>
            </a:r>
          </a:p>
        </p:txBody>
      </p:sp>
      <p:sp>
        <p:nvSpPr>
          <p:cNvPr id="7" name="Höger klammerparentes 6"/>
          <p:cNvSpPr/>
          <p:nvPr/>
        </p:nvSpPr>
        <p:spPr>
          <a:xfrm>
            <a:off x="5868144" y="4379205"/>
            <a:ext cx="72008" cy="475507"/>
          </a:xfrm>
          <a:prstGeom prst="rightBrace">
            <a:avLst/>
          </a:prstGeom>
          <a:ln w="19050">
            <a:solidFill>
              <a:srgbClr val="E98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dirty="0"/>
          </a:p>
        </p:txBody>
      </p:sp>
      <p:sp>
        <p:nvSpPr>
          <p:cNvPr id="12" name="Oval 5"/>
          <p:cNvSpPr>
            <a:spLocks noChangeArrowheads="1"/>
          </p:cNvSpPr>
          <p:nvPr/>
        </p:nvSpPr>
        <p:spPr bwMode="auto">
          <a:xfrm>
            <a:off x="1115616" y="1070606"/>
            <a:ext cx="504055" cy="214575"/>
          </a:xfrm>
          <a:prstGeom prst="ellipse">
            <a:avLst/>
          </a:prstGeom>
          <a:noFill/>
          <a:ln w="25400" algn="ctr">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10" name="textruta 22">
            <a:extLst>
              <a:ext uri="{FF2B5EF4-FFF2-40B4-BE49-F238E27FC236}">
                <a16:creationId xmlns:a16="http://schemas.microsoft.com/office/drawing/2014/main" id="{DDE4A957-48BB-4F44-9948-9EA002EC9162}"/>
              </a:ext>
            </a:extLst>
          </p:cNvPr>
          <p:cNvSpPr txBox="1">
            <a:spLocks noChangeArrowheads="1"/>
          </p:cNvSpPr>
          <p:nvPr/>
        </p:nvSpPr>
        <p:spPr bwMode="auto">
          <a:xfrm>
            <a:off x="1037080" y="3563159"/>
            <a:ext cx="2670824" cy="307777"/>
          </a:xfrm>
          <a:prstGeom prst="rect">
            <a:avLst/>
          </a:prstGeom>
          <a:solidFill>
            <a:srgbClr val="FFFFFF"/>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Fler recept har samma signal</a:t>
            </a:r>
          </a:p>
        </p:txBody>
      </p:sp>
      <p:cxnSp>
        <p:nvCxnSpPr>
          <p:cNvPr id="4" name="Rak pilkoppling 3">
            <a:extLst>
              <a:ext uri="{FF2B5EF4-FFF2-40B4-BE49-F238E27FC236}">
                <a16:creationId xmlns:a16="http://schemas.microsoft.com/office/drawing/2014/main" id="{D43C5751-9B68-4BCF-A324-8ACCC340EBF6}"/>
              </a:ext>
            </a:extLst>
          </p:cNvPr>
          <p:cNvCxnSpPr>
            <a:cxnSpLocks/>
            <a:endCxn id="6" idx="1"/>
          </p:cNvCxnSpPr>
          <p:nvPr/>
        </p:nvCxnSpPr>
        <p:spPr>
          <a:xfrm flipV="1">
            <a:off x="2177958" y="3196024"/>
            <a:ext cx="442813" cy="393908"/>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63481170-CC27-4A7B-BE82-B58FAC9B82A5}"/>
              </a:ext>
            </a:extLst>
          </p:cNvPr>
          <p:cNvSpPr/>
          <p:nvPr/>
        </p:nvSpPr>
        <p:spPr>
          <a:xfrm>
            <a:off x="2620771" y="3124024"/>
            <a:ext cx="360040" cy="144000"/>
          </a:xfrm>
          <a:prstGeom prst="rect">
            <a:avLst/>
          </a:prstGeom>
          <a:noFill/>
          <a:ln w="1270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7" name="Rak pilkoppling 16">
            <a:extLst>
              <a:ext uri="{FF2B5EF4-FFF2-40B4-BE49-F238E27FC236}">
                <a16:creationId xmlns:a16="http://schemas.microsoft.com/office/drawing/2014/main" id="{E0C412D0-E154-4B28-A85C-0E7976EB579C}"/>
              </a:ext>
            </a:extLst>
          </p:cNvPr>
          <p:cNvCxnSpPr>
            <a:cxnSpLocks/>
          </p:cNvCxnSpPr>
          <p:nvPr/>
        </p:nvCxnSpPr>
        <p:spPr>
          <a:xfrm flipH="1">
            <a:off x="1625855" y="2661800"/>
            <a:ext cx="189437" cy="356734"/>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36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EB6CF19-8A1B-44D9-8565-ED8DA3A1B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68" y="1885289"/>
            <a:ext cx="7941170" cy="1865834"/>
          </a:xfrm>
          <a:prstGeom prst="rect">
            <a:avLst/>
          </a:prstGeom>
          <a:ln>
            <a:solidFill>
              <a:schemeClr val="tx1"/>
            </a:solidFill>
          </a:ln>
        </p:spPr>
      </p:pic>
      <p:sp>
        <p:nvSpPr>
          <p:cNvPr id="7170" name="Rubrik 1"/>
          <p:cNvSpPr>
            <a:spLocks noGrp="1"/>
          </p:cNvSpPr>
          <p:nvPr>
            <p:ph type="title"/>
          </p:nvPr>
        </p:nvSpPr>
        <p:spPr/>
        <p:txBody>
          <a:bodyPr/>
          <a:lstStyle/>
          <a:p>
            <a:r>
              <a:rPr lang="sv-SE" dirty="0"/>
              <a:t>Per läkemedel</a:t>
            </a:r>
          </a:p>
        </p:txBody>
      </p:sp>
      <p:sp>
        <p:nvSpPr>
          <p:cNvPr id="7172" name="Oval 5"/>
          <p:cNvSpPr>
            <a:spLocks noChangeArrowheads="1"/>
          </p:cNvSpPr>
          <p:nvPr/>
        </p:nvSpPr>
        <p:spPr bwMode="auto">
          <a:xfrm>
            <a:off x="1933162" y="1891598"/>
            <a:ext cx="936104" cy="190233"/>
          </a:xfrm>
          <a:prstGeom prst="ellipse">
            <a:avLst/>
          </a:prstGeom>
          <a:noFill/>
          <a:ln w="25400" algn="ctr">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grpSp>
        <p:nvGrpSpPr>
          <p:cNvPr id="2" name="Grupp 1">
            <a:extLst>
              <a:ext uri="{FF2B5EF4-FFF2-40B4-BE49-F238E27FC236}">
                <a16:creationId xmlns:a16="http://schemas.microsoft.com/office/drawing/2014/main" id="{265BCC4F-E990-49FD-A27B-F9FBE44AB557}"/>
              </a:ext>
            </a:extLst>
          </p:cNvPr>
          <p:cNvGrpSpPr/>
          <p:nvPr/>
        </p:nvGrpSpPr>
        <p:grpSpPr>
          <a:xfrm>
            <a:off x="1063419" y="3452501"/>
            <a:ext cx="4516694" cy="747987"/>
            <a:chOff x="1535115" y="3989155"/>
            <a:chExt cx="4516694" cy="747987"/>
          </a:xfrm>
        </p:grpSpPr>
        <p:sp>
          <p:nvSpPr>
            <p:cNvPr id="7177" name="textruta 15"/>
            <p:cNvSpPr txBox="1">
              <a:spLocks noChangeArrowheads="1"/>
            </p:cNvSpPr>
            <p:nvPr/>
          </p:nvSpPr>
          <p:spPr bwMode="auto">
            <a:xfrm>
              <a:off x="1535115" y="4429365"/>
              <a:ext cx="4516694" cy="307777"/>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Ett läkemedel kan ge upphov till flera olika signaler</a:t>
              </a:r>
            </a:p>
          </p:txBody>
        </p:sp>
        <p:cxnSp>
          <p:nvCxnSpPr>
            <p:cNvPr id="17" name="Rak pil 16"/>
            <p:cNvCxnSpPr>
              <a:cxnSpLocks/>
              <a:stCxn id="7177" idx="0"/>
            </p:cNvCxnSpPr>
            <p:nvPr/>
          </p:nvCxnSpPr>
          <p:spPr>
            <a:xfrm flipH="1" flipV="1">
              <a:off x="1691682" y="3989155"/>
              <a:ext cx="2101780" cy="440210"/>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cxnSp>
          <p:nvCxnSpPr>
            <p:cNvPr id="19" name="Rak pil 18"/>
            <p:cNvCxnSpPr>
              <a:cxnSpLocks/>
              <a:stCxn id="7177" idx="0"/>
            </p:cNvCxnSpPr>
            <p:nvPr/>
          </p:nvCxnSpPr>
          <p:spPr>
            <a:xfrm flipH="1" flipV="1">
              <a:off x="2383386" y="3989155"/>
              <a:ext cx="1410076" cy="440210"/>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grpSp>
      <p:sp>
        <p:nvSpPr>
          <p:cNvPr id="12" name="AutoShape 7">
            <a:extLst>
              <a:ext uri="{FF2B5EF4-FFF2-40B4-BE49-F238E27FC236}">
                <a16:creationId xmlns:a16="http://schemas.microsoft.com/office/drawing/2014/main" id="{8131A7BD-CE4A-4E66-AFCB-5F4CCC45CC1C}"/>
              </a:ext>
            </a:extLst>
          </p:cNvPr>
          <p:cNvSpPr>
            <a:spLocks/>
          </p:cNvSpPr>
          <p:nvPr/>
        </p:nvSpPr>
        <p:spPr bwMode="auto">
          <a:xfrm>
            <a:off x="7709378" y="2124377"/>
            <a:ext cx="203547" cy="1368153"/>
          </a:xfrm>
          <a:prstGeom prst="leftBrace">
            <a:avLst>
              <a:gd name="adj1" fmla="val 94545"/>
              <a:gd name="adj2" fmla="val 50000"/>
            </a:avLst>
          </a:prstGeom>
          <a:noFill/>
          <a:ln w="19050">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14" name="textruta 11">
            <a:extLst>
              <a:ext uri="{FF2B5EF4-FFF2-40B4-BE49-F238E27FC236}">
                <a16:creationId xmlns:a16="http://schemas.microsoft.com/office/drawing/2014/main" id="{CA74C120-AA8E-42CC-8599-0046322521B7}"/>
              </a:ext>
            </a:extLst>
          </p:cNvPr>
          <p:cNvSpPr txBox="1">
            <a:spLocks noChangeArrowheads="1"/>
          </p:cNvSpPr>
          <p:nvPr/>
        </p:nvSpPr>
        <p:spPr bwMode="auto">
          <a:xfrm>
            <a:off x="6804248" y="2327763"/>
            <a:ext cx="810141" cy="1169551"/>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ATC-kod, går att sortera på </a:t>
            </a:r>
          </a:p>
        </p:txBody>
      </p:sp>
      <p:sp>
        <p:nvSpPr>
          <p:cNvPr id="3" name="Rektangel 2">
            <a:extLst>
              <a:ext uri="{FF2B5EF4-FFF2-40B4-BE49-F238E27FC236}">
                <a16:creationId xmlns:a16="http://schemas.microsoft.com/office/drawing/2014/main" id="{C73B822B-E1BE-4BD0-9E80-D771A81B0F2B}"/>
              </a:ext>
            </a:extLst>
          </p:cNvPr>
          <p:cNvSpPr/>
          <p:nvPr/>
        </p:nvSpPr>
        <p:spPr>
          <a:xfrm>
            <a:off x="4147424" y="2222206"/>
            <a:ext cx="360040" cy="214337"/>
          </a:xfrm>
          <a:prstGeom prst="rect">
            <a:avLst/>
          </a:prstGeom>
          <a:noFill/>
          <a:ln>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noFill/>
            </a:endParaRPr>
          </a:p>
        </p:txBody>
      </p:sp>
      <p:grpSp>
        <p:nvGrpSpPr>
          <p:cNvPr id="15" name="Grupp 14">
            <a:extLst>
              <a:ext uri="{FF2B5EF4-FFF2-40B4-BE49-F238E27FC236}">
                <a16:creationId xmlns:a16="http://schemas.microsoft.com/office/drawing/2014/main" id="{8C2BBA07-D668-4DE0-8647-D937212EDE9C}"/>
              </a:ext>
            </a:extLst>
          </p:cNvPr>
          <p:cNvGrpSpPr/>
          <p:nvPr/>
        </p:nvGrpSpPr>
        <p:grpSpPr>
          <a:xfrm>
            <a:off x="4507465" y="1064525"/>
            <a:ext cx="3880959" cy="1082309"/>
            <a:chOff x="1331810" y="3777640"/>
            <a:chExt cx="3880959" cy="1082309"/>
          </a:xfrm>
        </p:grpSpPr>
        <p:sp>
          <p:nvSpPr>
            <p:cNvPr id="16" name="textruta 15">
              <a:extLst>
                <a:ext uri="{FF2B5EF4-FFF2-40B4-BE49-F238E27FC236}">
                  <a16:creationId xmlns:a16="http://schemas.microsoft.com/office/drawing/2014/main" id="{FFA3A11F-5561-4887-98C4-18051C372657}"/>
                </a:ext>
              </a:extLst>
            </p:cNvPr>
            <p:cNvSpPr txBox="1">
              <a:spLocks noChangeArrowheads="1"/>
            </p:cNvSpPr>
            <p:nvPr/>
          </p:nvSpPr>
          <p:spPr bwMode="auto">
            <a:xfrm>
              <a:off x="1391098" y="3777640"/>
              <a:ext cx="3821671" cy="523220"/>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Läkemedlet genererar signal tillsammans med ett eller flera andra läkemedel</a:t>
              </a:r>
            </a:p>
          </p:txBody>
        </p:sp>
        <p:cxnSp>
          <p:nvCxnSpPr>
            <p:cNvPr id="18" name="Rak pil 16">
              <a:extLst>
                <a:ext uri="{FF2B5EF4-FFF2-40B4-BE49-F238E27FC236}">
                  <a16:creationId xmlns:a16="http://schemas.microsoft.com/office/drawing/2014/main" id="{EFA15D2A-BBF5-4562-8AD4-6D5B0E1A7151}"/>
                </a:ext>
              </a:extLst>
            </p:cNvPr>
            <p:cNvCxnSpPr>
              <a:cxnSpLocks/>
              <a:stCxn id="16" idx="2"/>
            </p:cNvCxnSpPr>
            <p:nvPr/>
          </p:nvCxnSpPr>
          <p:spPr>
            <a:xfrm flipH="1">
              <a:off x="1331810" y="4300860"/>
              <a:ext cx="1970124" cy="559089"/>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6469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4">
            <a:extLst>
              <a:ext uri="{FF2B5EF4-FFF2-40B4-BE49-F238E27FC236}">
                <a16:creationId xmlns:a16="http://schemas.microsoft.com/office/drawing/2014/main" id="{6440601A-DEAC-45B9-AF89-EFAE7934612A}"/>
              </a:ext>
            </a:extLst>
          </p:cNvPr>
          <p:cNvPicPr>
            <a:picLocks noGrp="1" noChangeAspect="1"/>
          </p:cNvPicPr>
          <p:nvPr>
            <p:ph sz="quarter" idx="16"/>
          </p:nvPr>
        </p:nvPicPr>
        <p:blipFill>
          <a:blip r:embed="rId3"/>
          <a:stretch>
            <a:fillRect/>
          </a:stretch>
        </p:blipFill>
        <p:spPr>
          <a:xfrm>
            <a:off x="539552" y="1540473"/>
            <a:ext cx="6912768" cy="3179637"/>
          </a:xfrm>
        </p:spPr>
      </p:pic>
      <p:sp>
        <p:nvSpPr>
          <p:cNvPr id="8194" name="Rubrik 1"/>
          <p:cNvSpPr>
            <a:spLocks noGrp="1"/>
          </p:cNvSpPr>
          <p:nvPr>
            <p:ph type="title"/>
          </p:nvPr>
        </p:nvSpPr>
        <p:spPr>
          <a:xfrm>
            <a:off x="539552" y="423390"/>
            <a:ext cx="7056783" cy="479182"/>
          </a:xfrm>
        </p:spPr>
        <p:txBody>
          <a:bodyPr/>
          <a:lstStyle/>
          <a:p>
            <a:r>
              <a:rPr lang="sv-SE" dirty="0"/>
              <a:t>Per läkemedel – detaljerad info</a:t>
            </a:r>
          </a:p>
        </p:txBody>
      </p:sp>
      <p:sp>
        <p:nvSpPr>
          <p:cNvPr id="8196" name="textruta 4"/>
          <p:cNvSpPr txBox="1">
            <a:spLocks noChangeArrowheads="1"/>
          </p:cNvSpPr>
          <p:nvPr/>
        </p:nvSpPr>
        <p:spPr bwMode="auto">
          <a:xfrm>
            <a:off x="5940152" y="2248584"/>
            <a:ext cx="1944216" cy="523220"/>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Signalinfo kopplat till läkemedel ovan</a:t>
            </a:r>
          </a:p>
        </p:txBody>
      </p:sp>
      <p:sp>
        <p:nvSpPr>
          <p:cNvPr id="8197" name="textruta 5"/>
          <p:cNvSpPr txBox="1">
            <a:spLocks noChangeArrowheads="1"/>
          </p:cNvSpPr>
          <p:nvPr/>
        </p:nvSpPr>
        <p:spPr bwMode="auto">
          <a:xfrm>
            <a:off x="4139952" y="1025795"/>
            <a:ext cx="2304256" cy="461665"/>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200" i="0" dirty="0"/>
              <a:t>Klicka på ett läkemedel för att se signal- och receptinfo </a:t>
            </a:r>
          </a:p>
        </p:txBody>
      </p:sp>
      <p:sp>
        <p:nvSpPr>
          <p:cNvPr id="8198" name="textruta 6"/>
          <p:cNvSpPr txBox="1">
            <a:spLocks noChangeArrowheads="1"/>
          </p:cNvSpPr>
          <p:nvPr/>
        </p:nvSpPr>
        <p:spPr bwMode="auto">
          <a:xfrm>
            <a:off x="5738130" y="2978167"/>
            <a:ext cx="1138126" cy="954107"/>
          </a:xfrm>
          <a:prstGeom prst="rect">
            <a:avLst/>
          </a:prstGeom>
          <a:solidFill>
            <a:schemeClr val="bg1"/>
          </a:solidFill>
          <a:ln w="19050">
            <a:solidFill>
              <a:srgbClr val="E98300"/>
            </a:solidFill>
            <a:miter lim="800000"/>
            <a:headEnd/>
            <a:tailEnd/>
          </a:ln>
        </p:spPr>
        <p:txBody>
          <a:bodyPr wrap="square">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eaLnBrk="0" fontAlgn="base" hangingPunct="0">
              <a:spcBef>
                <a:spcPct val="0"/>
              </a:spcBef>
              <a:spcAft>
                <a:spcPct val="0"/>
              </a:spcAft>
              <a:defRPr sz="2400" b="1" i="1">
                <a:solidFill>
                  <a:schemeClr val="tx1"/>
                </a:solidFill>
                <a:latin typeface="Arial" charset="0"/>
                <a:cs typeface="Arial" charset="0"/>
              </a:defRPr>
            </a:lvl6pPr>
            <a:lvl7pPr marL="2971800" indent="-228600" eaLnBrk="0" fontAlgn="base" hangingPunct="0">
              <a:spcBef>
                <a:spcPct val="0"/>
              </a:spcBef>
              <a:spcAft>
                <a:spcPct val="0"/>
              </a:spcAft>
              <a:defRPr sz="2400" b="1" i="1">
                <a:solidFill>
                  <a:schemeClr val="tx1"/>
                </a:solidFill>
                <a:latin typeface="Arial" charset="0"/>
                <a:cs typeface="Arial" charset="0"/>
              </a:defRPr>
            </a:lvl7pPr>
            <a:lvl8pPr marL="3429000" indent="-228600" eaLnBrk="0" fontAlgn="base" hangingPunct="0">
              <a:spcBef>
                <a:spcPct val="0"/>
              </a:spcBef>
              <a:spcAft>
                <a:spcPct val="0"/>
              </a:spcAft>
              <a:defRPr sz="2400" b="1" i="1">
                <a:solidFill>
                  <a:schemeClr val="tx1"/>
                </a:solidFill>
                <a:latin typeface="Arial" charset="0"/>
                <a:cs typeface="Arial" charset="0"/>
              </a:defRPr>
            </a:lvl8pPr>
            <a:lvl9pPr marL="3886200" indent="-228600" eaLnBrk="0" fontAlgn="base" hangingPunct="0">
              <a:spcBef>
                <a:spcPct val="0"/>
              </a:spcBef>
              <a:spcAft>
                <a:spcPct val="0"/>
              </a:spcAft>
              <a:defRPr sz="2400" b="1" i="1">
                <a:solidFill>
                  <a:schemeClr val="tx1"/>
                </a:solidFill>
                <a:latin typeface="Arial" charset="0"/>
                <a:cs typeface="Arial" charset="0"/>
              </a:defRPr>
            </a:lvl9pPr>
          </a:lstStyle>
          <a:p>
            <a:pPr eaLnBrk="1" hangingPunct="1"/>
            <a:r>
              <a:rPr lang="sv-SE" sz="1400" i="0" dirty="0"/>
              <a:t>Receptinfo kopplat till signaler ovan</a:t>
            </a:r>
          </a:p>
        </p:txBody>
      </p:sp>
      <p:cxnSp>
        <p:nvCxnSpPr>
          <p:cNvPr id="14" name="Rak pil 13"/>
          <p:cNvCxnSpPr>
            <a:cxnSpLocks/>
            <a:stCxn id="8197" idx="2"/>
          </p:cNvCxnSpPr>
          <p:nvPr/>
        </p:nvCxnSpPr>
        <p:spPr>
          <a:xfrm flipH="1">
            <a:off x="3995936" y="1487460"/>
            <a:ext cx="1296144" cy="637901"/>
          </a:xfrm>
          <a:prstGeom prst="straightConnector1">
            <a:avLst/>
          </a:prstGeom>
          <a:ln w="19050">
            <a:solidFill>
              <a:srgbClr val="E98300"/>
            </a:solidFill>
            <a:tailEnd type="arrow"/>
          </a:ln>
        </p:spPr>
        <p:style>
          <a:lnRef idx="2">
            <a:schemeClr val="accent1"/>
          </a:lnRef>
          <a:fillRef idx="0">
            <a:schemeClr val="accent1"/>
          </a:fillRef>
          <a:effectRef idx="1">
            <a:schemeClr val="accent1"/>
          </a:effectRef>
          <a:fontRef idx="minor">
            <a:schemeClr val="tx1"/>
          </a:fontRef>
        </p:style>
      </p:cxnSp>
      <p:sp>
        <p:nvSpPr>
          <p:cNvPr id="15" name="Höger klammerparentes 14"/>
          <p:cNvSpPr/>
          <p:nvPr/>
        </p:nvSpPr>
        <p:spPr>
          <a:xfrm>
            <a:off x="5715540" y="2273438"/>
            <a:ext cx="116586" cy="596624"/>
          </a:xfrm>
          <a:prstGeom prst="rightBrace">
            <a:avLst/>
          </a:prstGeom>
          <a:ln w="19050">
            <a:solidFill>
              <a:srgbClr val="E98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dirty="0"/>
          </a:p>
        </p:txBody>
      </p:sp>
      <p:sp>
        <p:nvSpPr>
          <p:cNvPr id="22" name="Höger klammerparentes 21"/>
          <p:cNvSpPr/>
          <p:nvPr/>
        </p:nvSpPr>
        <p:spPr>
          <a:xfrm>
            <a:off x="5508104" y="3065433"/>
            <a:ext cx="126033" cy="417901"/>
          </a:xfrm>
          <a:prstGeom prst="rightBrace">
            <a:avLst/>
          </a:prstGeom>
          <a:ln w="19050">
            <a:solidFill>
              <a:srgbClr val="E98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dirty="0"/>
          </a:p>
        </p:txBody>
      </p:sp>
      <p:sp>
        <p:nvSpPr>
          <p:cNvPr id="16" name="Oval 5"/>
          <p:cNvSpPr>
            <a:spLocks noChangeArrowheads="1"/>
          </p:cNvSpPr>
          <p:nvPr/>
        </p:nvSpPr>
        <p:spPr bwMode="auto">
          <a:xfrm>
            <a:off x="1691680" y="1487310"/>
            <a:ext cx="766254" cy="216024"/>
          </a:xfrm>
          <a:prstGeom prst="ellipse">
            <a:avLst/>
          </a:prstGeom>
          <a:noFill/>
          <a:ln w="25400" algn="ctr">
            <a:solidFill>
              <a:srgbClr val="E98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Tree>
    <p:extLst>
      <p:ext uri="{BB962C8B-B14F-4D97-AF65-F5344CB8AC3E}">
        <p14:creationId xmlns:p14="http://schemas.microsoft.com/office/powerpoint/2010/main" val="256607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26AA12-CE33-4E1C-A9DC-4D3DA8ECE15A}"/>
              </a:ext>
            </a:extLst>
          </p:cNvPr>
          <p:cNvSpPr>
            <a:spLocks noGrp="1"/>
          </p:cNvSpPr>
          <p:nvPr>
            <p:ph type="title"/>
          </p:nvPr>
        </p:nvSpPr>
        <p:spPr/>
        <p:txBody>
          <a:bodyPr/>
          <a:lstStyle/>
          <a:p>
            <a:r>
              <a:rPr lang="sv-SE" dirty="0"/>
              <a:t>Interaktioner - grundinställning </a:t>
            </a:r>
          </a:p>
        </p:txBody>
      </p:sp>
      <p:pic>
        <p:nvPicPr>
          <p:cNvPr id="7" name="Platshållare för innehåll 6">
            <a:extLst>
              <a:ext uri="{FF2B5EF4-FFF2-40B4-BE49-F238E27FC236}">
                <a16:creationId xmlns:a16="http://schemas.microsoft.com/office/drawing/2014/main" id="{EFA3099D-3DD6-4924-B3D3-B3C6011D7F2B}"/>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18483" y="1556273"/>
            <a:ext cx="6529387" cy="899323"/>
          </a:xfrm>
          <a:ln>
            <a:solidFill>
              <a:schemeClr val="tx1"/>
            </a:solidFill>
          </a:ln>
        </p:spPr>
      </p:pic>
      <p:sp>
        <p:nvSpPr>
          <p:cNvPr id="8" name="textruta 7">
            <a:extLst>
              <a:ext uri="{FF2B5EF4-FFF2-40B4-BE49-F238E27FC236}">
                <a16:creationId xmlns:a16="http://schemas.microsoft.com/office/drawing/2014/main" id="{E8264C08-7E62-4051-9448-5C78EA08AE72}"/>
              </a:ext>
            </a:extLst>
          </p:cNvPr>
          <p:cNvSpPr txBox="1"/>
          <p:nvPr/>
        </p:nvSpPr>
        <p:spPr>
          <a:xfrm>
            <a:off x="7183105" y="2198935"/>
            <a:ext cx="1867744" cy="738664"/>
          </a:xfrm>
          <a:prstGeom prst="rect">
            <a:avLst/>
          </a:prstGeom>
          <a:noFill/>
          <a:ln w="19050">
            <a:solidFill>
              <a:srgbClr val="E98300"/>
            </a:solidFill>
          </a:ln>
        </p:spPr>
        <p:txBody>
          <a:bodyPr wrap="square" rtlCol="0">
            <a:spAutoFit/>
          </a:bodyPr>
          <a:lstStyle/>
          <a:p>
            <a:r>
              <a:rPr lang="sv-SE" sz="1400" b="1" dirty="0">
                <a:latin typeface="Arial" panose="020B0604020202020204" pitchFamily="34" charset="0"/>
                <a:cs typeface="Arial" panose="020B0604020202020204" pitchFamily="34" charset="0"/>
              </a:rPr>
              <a:t>Grundinställningen visar C- och D-interaktioner</a:t>
            </a:r>
          </a:p>
        </p:txBody>
      </p:sp>
      <p:cxnSp>
        <p:nvCxnSpPr>
          <p:cNvPr id="10" name="Rak pilkoppling 9">
            <a:extLst>
              <a:ext uri="{FF2B5EF4-FFF2-40B4-BE49-F238E27FC236}">
                <a16:creationId xmlns:a16="http://schemas.microsoft.com/office/drawing/2014/main" id="{7113D7E1-6510-4F76-8C3E-C1D7FB4C2D55}"/>
              </a:ext>
            </a:extLst>
          </p:cNvPr>
          <p:cNvCxnSpPr>
            <a:cxnSpLocks/>
            <a:stCxn id="8" idx="1"/>
          </p:cNvCxnSpPr>
          <p:nvPr/>
        </p:nvCxnSpPr>
        <p:spPr>
          <a:xfrm flipH="1" flipV="1">
            <a:off x="6458561" y="2326433"/>
            <a:ext cx="724544" cy="241834"/>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pic>
        <p:nvPicPr>
          <p:cNvPr id="13" name="Bildobjekt 12" descr="En bild som visar text&#10;&#10;Automatiskt genererad beskrivning">
            <a:extLst>
              <a:ext uri="{FF2B5EF4-FFF2-40B4-BE49-F238E27FC236}">
                <a16:creationId xmlns:a16="http://schemas.microsoft.com/office/drawing/2014/main" id="{79437931-12BF-467A-AE34-22862371A8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483" y="2740698"/>
            <a:ext cx="6529387" cy="1806316"/>
          </a:xfrm>
          <a:prstGeom prst="rect">
            <a:avLst/>
          </a:prstGeom>
          <a:ln>
            <a:solidFill>
              <a:schemeClr val="tx1"/>
            </a:solidFill>
          </a:ln>
        </p:spPr>
      </p:pic>
      <p:sp>
        <p:nvSpPr>
          <p:cNvPr id="14" name="Rektangel 13">
            <a:extLst>
              <a:ext uri="{FF2B5EF4-FFF2-40B4-BE49-F238E27FC236}">
                <a16:creationId xmlns:a16="http://schemas.microsoft.com/office/drawing/2014/main" id="{336A4F44-266B-4358-98B4-BB4634E8E77B}"/>
              </a:ext>
            </a:extLst>
          </p:cNvPr>
          <p:cNvSpPr/>
          <p:nvPr/>
        </p:nvSpPr>
        <p:spPr>
          <a:xfrm>
            <a:off x="5884845" y="3291830"/>
            <a:ext cx="1263025" cy="720080"/>
          </a:xfrm>
          <a:prstGeom prst="rect">
            <a:avLst/>
          </a:prstGeom>
          <a:noFill/>
          <a:ln w="1905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E0C4C051-3F4E-408C-8A4E-E2DD298D61E6}"/>
              </a:ext>
            </a:extLst>
          </p:cNvPr>
          <p:cNvSpPr txBox="1"/>
          <p:nvPr/>
        </p:nvSpPr>
        <p:spPr>
          <a:xfrm>
            <a:off x="7579078" y="3397954"/>
            <a:ext cx="1457418" cy="738664"/>
          </a:xfrm>
          <a:prstGeom prst="rect">
            <a:avLst/>
          </a:prstGeom>
          <a:noFill/>
          <a:ln w="19050">
            <a:solidFill>
              <a:srgbClr val="E98300"/>
            </a:solidFill>
          </a:ln>
        </p:spPr>
        <p:txBody>
          <a:bodyPr wrap="square" rtlCol="0">
            <a:spAutoFit/>
          </a:bodyPr>
          <a:lstStyle/>
          <a:p>
            <a:r>
              <a:rPr lang="sv-SE" sz="1400" b="1" dirty="0">
                <a:latin typeface="Arial" panose="020B0604020202020204" pitchFamily="34" charset="0"/>
                <a:cs typeface="Arial" panose="020B0604020202020204" pitchFamily="34" charset="0"/>
              </a:rPr>
              <a:t>Välj vilka interaktioner som ska visas</a:t>
            </a:r>
          </a:p>
        </p:txBody>
      </p:sp>
      <p:cxnSp>
        <p:nvCxnSpPr>
          <p:cNvPr id="18" name="Rak pilkoppling 17">
            <a:extLst>
              <a:ext uri="{FF2B5EF4-FFF2-40B4-BE49-F238E27FC236}">
                <a16:creationId xmlns:a16="http://schemas.microsoft.com/office/drawing/2014/main" id="{45B5491F-3B3B-4D20-8B51-8D50B5DAA8FE}"/>
              </a:ext>
            </a:extLst>
          </p:cNvPr>
          <p:cNvCxnSpPr>
            <a:cxnSpLocks/>
            <a:stCxn id="16" idx="1"/>
            <a:endCxn id="14" idx="3"/>
          </p:cNvCxnSpPr>
          <p:nvPr/>
        </p:nvCxnSpPr>
        <p:spPr>
          <a:xfrm flipH="1" flipV="1">
            <a:off x="7147870" y="3651870"/>
            <a:ext cx="431208" cy="115416"/>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C0ED7AA9-9B5F-4F4E-AA8A-7E14FA55941F}"/>
              </a:ext>
            </a:extLst>
          </p:cNvPr>
          <p:cNvSpPr txBox="1"/>
          <p:nvPr/>
        </p:nvSpPr>
        <p:spPr>
          <a:xfrm>
            <a:off x="7652663" y="825305"/>
            <a:ext cx="1054374" cy="954107"/>
          </a:xfrm>
          <a:prstGeom prst="rect">
            <a:avLst/>
          </a:prstGeom>
          <a:noFill/>
          <a:ln w="19050">
            <a:solidFill>
              <a:srgbClr val="E98300"/>
            </a:solidFill>
          </a:ln>
        </p:spPr>
        <p:txBody>
          <a:bodyPr wrap="square" rtlCol="0">
            <a:spAutoFit/>
          </a:bodyPr>
          <a:lstStyle/>
          <a:p>
            <a:r>
              <a:rPr lang="sv-SE" sz="1400" b="1" dirty="0">
                <a:latin typeface="Arial" panose="020B0604020202020204" pitchFamily="34" charset="0"/>
                <a:cs typeface="Arial" panose="020B0604020202020204" pitchFamily="34" charset="0"/>
              </a:rPr>
              <a:t>Klicka här när du vill uppdatera sidan</a:t>
            </a:r>
          </a:p>
        </p:txBody>
      </p:sp>
      <p:cxnSp>
        <p:nvCxnSpPr>
          <p:cNvPr id="12" name="Rak pilkoppling 11">
            <a:extLst>
              <a:ext uri="{FF2B5EF4-FFF2-40B4-BE49-F238E27FC236}">
                <a16:creationId xmlns:a16="http://schemas.microsoft.com/office/drawing/2014/main" id="{1BD63424-CAA2-4AE1-A9AB-D8690ABA1AD6}"/>
              </a:ext>
            </a:extLst>
          </p:cNvPr>
          <p:cNvCxnSpPr>
            <a:cxnSpLocks/>
          </p:cNvCxnSpPr>
          <p:nvPr/>
        </p:nvCxnSpPr>
        <p:spPr>
          <a:xfrm flipH="1">
            <a:off x="6724674" y="1443602"/>
            <a:ext cx="854404" cy="449619"/>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98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01EDA4-B8A7-437A-9DA3-D1BAB12B39B2}"/>
              </a:ext>
            </a:extLst>
          </p:cNvPr>
          <p:cNvSpPr>
            <a:spLocks noGrp="1"/>
          </p:cNvSpPr>
          <p:nvPr>
            <p:ph type="title"/>
          </p:nvPr>
        </p:nvSpPr>
        <p:spPr>
          <a:xfrm>
            <a:off x="539552" y="411510"/>
            <a:ext cx="7067549" cy="479182"/>
          </a:xfrm>
        </p:spPr>
        <p:txBody>
          <a:bodyPr/>
          <a:lstStyle/>
          <a:p>
            <a:r>
              <a:rPr lang="sv-SE" sz="2800" dirty="0"/>
              <a:t>Dubbelmedicinering – Per signal</a:t>
            </a:r>
          </a:p>
        </p:txBody>
      </p:sp>
      <p:pic>
        <p:nvPicPr>
          <p:cNvPr id="5" name="Platshållare för innehåll 4">
            <a:extLst>
              <a:ext uri="{FF2B5EF4-FFF2-40B4-BE49-F238E27FC236}">
                <a16:creationId xmlns:a16="http://schemas.microsoft.com/office/drawing/2014/main" id="{09AB111C-4AAD-422E-B905-0F99181C38B4}"/>
              </a:ext>
            </a:extLst>
          </p:cNvPr>
          <p:cNvPicPr>
            <a:picLocks noGrp="1" noChangeAspect="1"/>
          </p:cNvPicPr>
          <p:nvPr>
            <p:ph sz="quarter" idx="16"/>
          </p:nvPr>
        </p:nvPicPr>
        <p:blipFill>
          <a:blip r:embed="rId3"/>
          <a:stretch>
            <a:fillRect/>
          </a:stretch>
        </p:blipFill>
        <p:spPr>
          <a:xfrm>
            <a:off x="2195736" y="1148155"/>
            <a:ext cx="6529387" cy="950108"/>
          </a:xfrm>
        </p:spPr>
      </p:pic>
      <p:pic>
        <p:nvPicPr>
          <p:cNvPr id="7" name="Bildobjekt 6">
            <a:extLst>
              <a:ext uri="{FF2B5EF4-FFF2-40B4-BE49-F238E27FC236}">
                <a16:creationId xmlns:a16="http://schemas.microsoft.com/office/drawing/2014/main" id="{E9868F4F-A509-4693-BF1B-52A7D1C38E09}"/>
              </a:ext>
            </a:extLst>
          </p:cNvPr>
          <p:cNvPicPr>
            <a:picLocks noChangeAspect="1"/>
          </p:cNvPicPr>
          <p:nvPr/>
        </p:nvPicPr>
        <p:blipFill>
          <a:blip r:embed="rId4"/>
          <a:stretch>
            <a:fillRect/>
          </a:stretch>
        </p:blipFill>
        <p:spPr>
          <a:xfrm>
            <a:off x="2195736" y="2355726"/>
            <a:ext cx="6624736" cy="2446767"/>
          </a:xfrm>
          <a:prstGeom prst="rect">
            <a:avLst/>
          </a:prstGeom>
        </p:spPr>
      </p:pic>
      <p:sp>
        <p:nvSpPr>
          <p:cNvPr id="10" name="textruta 9">
            <a:extLst>
              <a:ext uri="{FF2B5EF4-FFF2-40B4-BE49-F238E27FC236}">
                <a16:creationId xmlns:a16="http://schemas.microsoft.com/office/drawing/2014/main" id="{084FF578-D38E-45CC-8167-2691FA0866EA}"/>
              </a:ext>
            </a:extLst>
          </p:cNvPr>
          <p:cNvSpPr txBox="1"/>
          <p:nvPr/>
        </p:nvSpPr>
        <p:spPr>
          <a:xfrm>
            <a:off x="323528" y="1419622"/>
            <a:ext cx="1163874" cy="1169551"/>
          </a:xfrm>
          <a:prstGeom prst="rect">
            <a:avLst/>
          </a:prstGeom>
          <a:noFill/>
          <a:ln w="19050">
            <a:solidFill>
              <a:srgbClr val="E98300"/>
            </a:solidFill>
          </a:ln>
        </p:spPr>
        <p:txBody>
          <a:bodyPr wrap="square" rtlCol="0">
            <a:spAutoFit/>
          </a:bodyPr>
          <a:lstStyle/>
          <a:p>
            <a:r>
              <a:rPr lang="sv-SE" sz="1400" b="1" dirty="0">
                <a:latin typeface="Arial" panose="020B0604020202020204" pitchFamily="34" charset="0"/>
                <a:cs typeface="Arial" panose="020B0604020202020204" pitchFamily="34" charset="0"/>
              </a:rPr>
              <a:t>Klicka på kategorin för att se bidragande recept</a:t>
            </a:r>
          </a:p>
        </p:txBody>
      </p:sp>
      <p:cxnSp>
        <p:nvCxnSpPr>
          <p:cNvPr id="11" name="Rak pilkoppling 10">
            <a:extLst>
              <a:ext uri="{FF2B5EF4-FFF2-40B4-BE49-F238E27FC236}">
                <a16:creationId xmlns:a16="http://schemas.microsoft.com/office/drawing/2014/main" id="{33DCA17F-661B-4D55-93D6-D393A1CBB835}"/>
              </a:ext>
            </a:extLst>
          </p:cNvPr>
          <p:cNvCxnSpPr>
            <a:cxnSpLocks/>
            <a:stCxn id="10" idx="3"/>
          </p:cNvCxnSpPr>
          <p:nvPr/>
        </p:nvCxnSpPr>
        <p:spPr>
          <a:xfrm flipV="1">
            <a:off x="1487402" y="1707654"/>
            <a:ext cx="708334" cy="296744"/>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78D909F7-313C-4FE9-9306-A06FA548B3EE}"/>
              </a:ext>
            </a:extLst>
          </p:cNvPr>
          <p:cNvSpPr txBox="1"/>
          <p:nvPr/>
        </p:nvSpPr>
        <p:spPr>
          <a:xfrm>
            <a:off x="179512" y="3246793"/>
            <a:ext cx="1573625" cy="1600438"/>
          </a:xfrm>
          <a:prstGeom prst="rect">
            <a:avLst/>
          </a:prstGeom>
          <a:noFill/>
          <a:ln w="19050">
            <a:solidFill>
              <a:srgbClr val="E98300"/>
            </a:solidFill>
          </a:ln>
        </p:spPr>
        <p:txBody>
          <a:bodyPr wrap="square" rtlCol="0">
            <a:spAutoFit/>
          </a:bodyPr>
          <a:lstStyle/>
          <a:p>
            <a:r>
              <a:rPr lang="sv-SE" sz="1400" b="1" dirty="0">
                <a:latin typeface="Arial" panose="020B0604020202020204" pitchFamily="34" charset="0"/>
                <a:cs typeface="Arial" panose="020B0604020202020204" pitchFamily="34" charset="0"/>
              </a:rPr>
              <a:t>Alla recept som genererar signal i kategori Dubbel-medicinering syns i samma signal</a:t>
            </a:r>
          </a:p>
        </p:txBody>
      </p:sp>
      <p:cxnSp>
        <p:nvCxnSpPr>
          <p:cNvPr id="17" name="Rak pilkoppling 16">
            <a:extLst>
              <a:ext uri="{FF2B5EF4-FFF2-40B4-BE49-F238E27FC236}">
                <a16:creationId xmlns:a16="http://schemas.microsoft.com/office/drawing/2014/main" id="{F275E622-B401-462F-9F73-DAB178337DF7}"/>
              </a:ext>
            </a:extLst>
          </p:cNvPr>
          <p:cNvCxnSpPr>
            <a:cxnSpLocks/>
            <a:stCxn id="16" idx="3"/>
          </p:cNvCxnSpPr>
          <p:nvPr/>
        </p:nvCxnSpPr>
        <p:spPr>
          <a:xfrm flipV="1">
            <a:off x="1753137" y="3500710"/>
            <a:ext cx="298583" cy="546302"/>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F5AB0166-539F-4C2C-8D9E-9F205A08594E}"/>
              </a:ext>
            </a:extLst>
          </p:cNvPr>
          <p:cNvCxnSpPr>
            <a:cxnSpLocks/>
          </p:cNvCxnSpPr>
          <p:nvPr/>
        </p:nvCxnSpPr>
        <p:spPr>
          <a:xfrm flipH="1">
            <a:off x="1115616" y="1813778"/>
            <a:ext cx="1368152" cy="1394171"/>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3" name="Vänster klammerparentes 2">
            <a:extLst>
              <a:ext uri="{FF2B5EF4-FFF2-40B4-BE49-F238E27FC236}">
                <a16:creationId xmlns:a16="http://schemas.microsoft.com/office/drawing/2014/main" id="{1B3470D9-190A-4864-8DBA-A1DAB8E264BE}"/>
              </a:ext>
            </a:extLst>
          </p:cNvPr>
          <p:cNvSpPr/>
          <p:nvPr/>
        </p:nvSpPr>
        <p:spPr>
          <a:xfrm>
            <a:off x="2123728" y="3207949"/>
            <a:ext cx="72008" cy="1380025"/>
          </a:xfrm>
          <a:prstGeom prst="leftBrace">
            <a:avLst/>
          </a:prstGeom>
          <a:ln w="19050">
            <a:solidFill>
              <a:srgbClr val="E98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162190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04EBD6-96EA-45D9-A32E-93BC3F14537D}"/>
              </a:ext>
            </a:extLst>
          </p:cNvPr>
          <p:cNvSpPr>
            <a:spLocks noGrp="1"/>
          </p:cNvSpPr>
          <p:nvPr>
            <p:ph type="title"/>
          </p:nvPr>
        </p:nvSpPr>
        <p:spPr>
          <a:xfrm>
            <a:off x="251520" y="339502"/>
            <a:ext cx="7067549" cy="479182"/>
          </a:xfrm>
        </p:spPr>
        <p:txBody>
          <a:bodyPr/>
          <a:lstStyle/>
          <a:p>
            <a:r>
              <a:rPr lang="sv-SE" sz="2800" dirty="0"/>
              <a:t>Dubbelmedicinering – Per läkemedel</a:t>
            </a:r>
          </a:p>
        </p:txBody>
      </p:sp>
      <p:pic>
        <p:nvPicPr>
          <p:cNvPr id="19" name="Bildobjekt 18">
            <a:extLst>
              <a:ext uri="{FF2B5EF4-FFF2-40B4-BE49-F238E27FC236}">
                <a16:creationId xmlns:a16="http://schemas.microsoft.com/office/drawing/2014/main" id="{2A5676B3-5FB0-4152-A17C-C80E0837CA36}"/>
              </a:ext>
            </a:extLst>
          </p:cNvPr>
          <p:cNvPicPr>
            <a:picLocks noChangeAspect="1"/>
          </p:cNvPicPr>
          <p:nvPr/>
        </p:nvPicPr>
        <p:blipFill>
          <a:blip r:embed="rId3"/>
          <a:stretch>
            <a:fillRect/>
          </a:stretch>
        </p:blipFill>
        <p:spPr>
          <a:xfrm>
            <a:off x="395536" y="1347614"/>
            <a:ext cx="8208912" cy="1960616"/>
          </a:xfrm>
          <a:prstGeom prst="rect">
            <a:avLst/>
          </a:prstGeom>
        </p:spPr>
      </p:pic>
      <p:sp>
        <p:nvSpPr>
          <p:cNvPr id="8" name="textruta 7">
            <a:extLst>
              <a:ext uri="{FF2B5EF4-FFF2-40B4-BE49-F238E27FC236}">
                <a16:creationId xmlns:a16="http://schemas.microsoft.com/office/drawing/2014/main" id="{5F9D3949-60C4-424E-9604-6E8D81448368}"/>
              </a:ext>
            </a:extLst>
          </p:cNvPr>
          <p:cNvSpPr txBox="1"/>
          <p:nvPr/>
        </p:nvSpPr>
        <p:spPr>
          <a:xfrm>
            <a:off x="5364088" y="2050687"/>
            <a:ext cx="2160241" cy="954107"/>
          </a:xfrm>
          <a:prstGeom prst="rect">
            <a:avLst/>
          </a:prstGeom>
          <a:noFill/>
          <a:ln w="19050">
            <a:solidFill>
              <a:srgbClr val="E98300"/>
            </a:solidFill>
          </a:ln>
        </p:spPr>
        <p:txBody>
          <a:bodyPr wrap="square" rtlCol="0">
            <a:spAutoFit/>
          </a:bodyPr>
          <a:lstStyle/>
          <a:p>
            <a:r>
              <a:rPr lang="sv-SE" sz="1400" b="1" dirty="0">
                <a:latin typeface="Arial" panose="020B0604020202020204" pitchFamily="34" charset="0"/>
                <a:cs typeface="Arial" panose="020B0604020202020204" pitchFamily="34" charset="0"/>
              </a:rPr>
              <a:t>Klicka på läkemedlet för att se signalbeskrivning och receptinformation</a:t>
            </a:r>
          </a:p>
        </p:txBody>
      </p:sp>
      <p:cxnSp>
        <p:nvCxnSpPr>
          <p:cNvPr id="9" name="Rak pilkoppling 8">
            <a:extLst>
              <a:ext uri="{FF2B5EF4-FFF2-40B4-BE49-F238E27FC236}">
                <a16:creationId xmlns:a16="http://schemas.microsoft.com/office/drawing/2014/main" id="{37B40913-BB76-4CFC-87D4-03C12804B5CD}"/>
              </a:ext>
            </a:extLst>
          </p:cNvPr>
          <p:cNvCxnSpPr>
            <a:cxnSpLocks/>
          </p:cNvCxnSpPr>
          <p:nvPr/>
        </p:nvCxnSpPr>
        <p:spPr>
          <a:xfrm flipH="1" flipV="1">
            <a:off x="4499992" y="2067694"/>
            <a:ext cx="864096" cy="144016"/>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18D05B-E6E4-4F59-8EE0-91DD3FA922EA}"/>
              </a:ext>
            </a:extLst>
          </p:cNvPr>
          <p:cNvSpPr>
            <a:spLocks noGrp="1"/>
          </p:cNvSpPr>
          <p:nvPr>
            <p:ph type="title"/>
          </p:nvPr>
        </p:nvSpPr>
        <p:spPr>
          <a:xfrm>
            <a:off x="251520" y="262014"/>
            <a:ext cx="7067549" cy="479182"/>
          </a:xfrm>
        </p:spPr>
        <p:txBody>
          <a:bodyPr/>
          <a:lstStyle/>
          <a:p>
            <a:r>
              <a:rPr lang="sv-SE" sz="2400" dirty="0"/>
              <a:t>Dubbelmedicinering – Per läkemedel fort.</a:t>
            </a:r>
          </a:p>
        </p:txBody>
      </p:sp>
      <p:pic>
        <p:nvPicPr>
          <p:cNvPr id="9" name="Bildobjekt 8">
            <a:extLst>
              <a:ext uri="{FF2B5EF4-FFF2-40B4-BE49-F238E27FC236}">
                <a16:creationId xmlns:a16="http://schemas.microsoft.com/office/drawing/2014/main" id="{55377DF4-BF6F-447A-B554-A7FB3B15946D}"/>
              </a:ext>
            </a:extLst>
          </p:cNvPr>
          <p:cNvPicPr>
            <a:picLocks noChangeAspect="1"/>
          </p:cNvPicPr>
          <p:nvPr/>
        </p:nvPicPr>
        <p:blipFill>
          <a:blip r:embed="rId3"/>
          <a:stretch>
            <a:fillRect/>
          </a:stretch>
        </p:blipFill>
        <p:spPr>
          <a:xfrm>
            <a:off x="251520" y="843558"/>
            <a:ext cx="8506685" cy="2952328"/>
          </a:xfrm>
          <a:prstGeom prst="rect">
            <a:avLst/>
          </a:prstGeom>
        </p:spPr>
      </p:pic>
      <p:cxnSp>
        <p:nvCxnSpPr>
          <p:cNvPr id="5" name="Rak pilkoppling 4">
            <a:extLst>
              <a:ext uri="{FF2B5EF4-FFF2-40B4-BE49-F238E27FC236}">
                <a16:creationId xmlns:a16="http://schemas.microsoft.com/office/drawing/2014/main" id="{B582DDEC-42F5-421F-A829-182EBABAB333}"/>
              </a:ext>
            </a:extLst>
          </p:cNvPr>
          <p:cNvCxnSpPr>
            <a:cxnSpLocks/>
          </p:cNvCxnSpPr>
          <p:nvPr/>
        </p:nvCxnSpPr>
        <p:spPr>
          <a:xfrm flipH="1" flipV="1">
            <a:off x="6611096" y="2283718"/>
            <a:ext cx="625200" cy="502494"/>
          </a:xfrm>
          <a:prstGeom prst="straightConnector1">
            <a:avLst/>
          </a:prstGeom>
          <a:ln w="19050">
            <a:solidFill>
              <a:srgbClr val="E98300"/>
            </a:solidFill>
            <a:tailEnd type="triangle"/>
          </a:ln>
        </p:spPr>
        <p:style>
          <a:lnRef idx="1">
            <a:schemeClr val="accent1"/>
          </a:lnRef>
          <a:fillRef idx="0">
            <a:schemeClr val="accent1"/>
          </a:fillRef>
          <a:effectRef idx="0">
            <a:schemeClr val="accent1"/>
          </a:effectRef>
          <a:fontRef idx="minor">
            <a:schemeClr val="tx1"/>
          </a:fontRef>
        </p:style>
      </p:cxnSp>
      <p:sp>
        <p:nvSpPr>
          <p:cNvPr id="4" name="textruta 3">
            <a:extLst>
              <a:ext uri="{FF2B5EF4-FFF2-40B4-BE49-F238E27FC236}">
                <a16:creationId xmlns:a16="http://schemas.microsoft.com/office/drawing/2014/main" id="{014124D2-25E3-4B5C-B5DC-6C93F1F7DE26}"/>
              </a:ext>
            </a:extLst>
          </p:cNvPr>
          <p:cNvSpPr txBox="1"/>
          <p:nvPr/>
        </p:nvSpPr>
        <p:spPr>
          <a:xfrm>
            <a:off x="5584982" y="2786212"/>
            <a:ext cx="2052228" cy="738664"/>
          </a:xfrm>
          <a:prstGeom prst="rect">
            <a:avLst/>
          </a:prstGeom>
          <a:noFill/>
          <a:ln w="19050">
            <a:solidFill>
              <a:srgbClr val="E98300"/>
            </a:solidFill>
          </a:ln>
        </p:spPr>
        <p:txBody>
          <a:bodyPr wrap="square" rtlCol="0">
            <a:spAutoFit/>
          </a:bodyPr>
          <a:lstStyle/>
          <a:p>
            <a:r>
              <a:rPr lang="sv-SE" sz="1400" b="1" dirty="0">
                <a:latin typeface="Arial" panose="020B0604020202020204" pitchFamily="34" charset="0"/>
                <a:cs typeface="Arial" panose="020B0604020202020204" pitchFamily="34" charset="0"/>
              </a:rPr>
              <a:t>Recept som genererar signal om Dubbelmedicinering</a:t>
            </a:r>
          </a:p>
        </p:txBody>
      </p:sp>
      <p:sp>
        <p:nvSpPr>
          <p:cNvPr id="6" name="Höger klammerparentes 5">
            <a:extLst>
              <a:ext uri="{FF2B5EF4-FFF2-40B4-BE49-F238E27FC236}">
                <a16:creationId xmlns:a16="http://schemas.microsoft.com/office/drawing/2014/main" id="{409B3563-3621-49E6-AF00-35AE2834BDBD}"/>
              </a:ext>
            </a:extLst>
          </p:cNvPr>
          <p:cNvSpPr/>
          <p:nvPr/>
        </p:nvSpPr>
        <p:spPr>
          <a:xfrm>
            <a:off x="6516216" y="2067694"/>
            <a:ext cx="72008" cy="432048"/>
          </a:xfrm>
          <a:prstGeom prst="rightBrace">
            <a:avLst/>
          </a:prstGeom>
          <a:ln w="12700">
            <a:solidFill>
              <a:srgbClr val="E98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74030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16-0105_ehm_mall_16-9">
  <a:themeElements>
    <a:clrScheme name="Anpassad 163">
      <a:dk1>
        <a:srgbClr val="000000"/>
      </a:dk1>
      <a:lt1>
        <a:sysClr val="window" lastClr="FFFFFF"/>
      </a:lt1>
      <a:dk2>
        <a:srgbClr val="4AC9FF"/>
      </a:dk2>
      <a:lt2>
        <a:srgbClr val="EEECE1"/>
      </a:lt2>
      <a:accent1>
        <a:srgbClr val="620063"/>
      </a:accent1>
      <a:accent2>
        <a:srgbClr val="55575A"/>
      </a:accent2>
      <a:accent3>
        <a:srgbClr val="4AC9FF"/>
      </a:accent3>
      <a:accent4>
        <a:srgbClr val="620063"/>
      </a:accent4>
      <a:accent5>
        <a:srgbClr val="000000"/>
      </a:accent5>
      <a:accent6>
        <a:srgbClr val="000000"/>
      </a:accent6>
      <a:hlink>
        <a:srgbClr val="000000"/>
      </a:hlink>
      <a:folHlink>
        <a:srgbClr val="620063"/>
      </a:folHlink>
    </a:clrScheme>
    <a:fontScheme name="eHälsomyndigheten">
      <a:majorFont>
        <a:latin typeface="Arial Narrow"/>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8D240BE-C730-4567-8437-47D2CF0EF140}" vid="{D7F000D8-E5EC-47AB-87CC-B63380245D3B}"/>
    </a:ext>
  </a:extLst>
</a:theme>
</file>

<file path=ppt/theme/theme2.xml><?xml version="1.0" encoding="utf-8"?>
<a:theme xmlns:a="http://schemas.openxmlformats.org/drawingml/2006/main" name="Office-tema">
  <a:themeElements>
    <a:clrScheme name="eHälsomyndigheten">
      <a:dk1>
        <a:sysClr val="windowText" lastClr="000000"/>
      </a:dk1>
      <a:lt1>
        <a:sysClr val="window" lastClr="FFFFFF"/>
      </a:lt1>
      <a:dk2>
        <a:srgbClr val="1F497D"/>
      </a:dk2>
      <a:lt2>
        <a:srgbClr val="EEECE1"/>
      </a:lt2>
      <a:accent1>
        <a:srgbClr val="672565"/>
      </a:accent1>
      <a:accent2>
        <a:srgbClr val="55575A"/>
      </a:accent2>
      <a:accent3>
        <a:srgbClr val="00A7E2"/>
      </a:accent3>
      <a:accent4>
        <a:srgbClr val="EE9BAD"/>
      </a:accent4>
      <a:accent5>
        <a:srgbClr val="32DAC4"/>
      </a:accent5>
      <a:accent6>
        <a:srgbClr val="DDC4BA"/>
      </a:accent6>
      <a:hlink>
        <a:srgbClr val="0000FF"/>
      </a:hlink>
      <a:folHlink>
        <a:srgbClr val="800080"/>
      </a:folHlink>
    </a:clrScheme>
    <a:fontScheme name="eHälsomyndigheten">
      <a:majorFont>
        <a:latin typeface="Arial Narrow"/>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eHälsomyndigheten">
      <a:dk1>
        <a:sysClr val="windowText" lastClr="000000"/>
      </a:dk1>
      <a:lt1>
        <a:sysClr val="window" lastClr="FFFFFF"/>
      </a:lt1>
      <a:dk2>
        <a:srgbClr val="1F497D"/>
      </a:dk2>
      <a:lt2>
        <a:srgbClr val="EEECE1"/>
      </a:lt2>
      <a:accent1>
        <a:srgbClr val="672565"/>
      </a:accent1>
      <a:accent2>
        <a:srgbClr val="55575A"/>
      </a:accent2>
      <a:accent3>
        <a:srgbClr val="00A7E2"/>
      </a:accent3>
      <a:accent4>
        <a:srgbClr val="EE9BAD"/>
      </a:accent4>
      <a:accent5>
        <a:srgbClr val="32DAC4"/>
      </a:accent5>
      <a:accent6>
        <a:srgbClr val="DDC4BA"/>
      </a:accent6>
      <a:hlink>
        <a:srgbClr val="0000FF"/>
      </a:hlink>
      <a:folHlink>
        <a:srgbClr val="800080"/>
      </a:folHlink>
    </a:clrScheme>
    <a:fontScheme name="eHälsomyndigheten">
      <a:majorFont>
        <a:latin typeface="Arial Narrow"/>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IStatusOfDocumentColumn413 xmlns="c28f52af-a8f8-4551-b8ae-866ae79b83b4" xsi:nil="true"/>
    <Handlingstyp xmlns="c28f52af-a8f8-4551-b8ae-866ae79b83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Normal" ma:contentTypeID="0x010100DC1D8ECDB72C194F9F7841CC62E2C4650060FBCE96506127449E8C1FC6A5C45422" ma:contentTypeVersion="4" ma:contentTypeDescription="Create a new document." ma:contentTypeScope="" ma:versionID="91f4a20fdb881f2f80a6889042675f5b">
  <xsd:schema xmlns:xsd="http://www.w3.org/2001/XMLSchema" xmlns:xs="http://www.w3.org/2001/XMLSchema" xmlns:p="http://schemas.microsoft.com/office/2006/metadata/properties" xmlns:ns2="c28f52af-a8f8-4551-b8ae-866ae79b83b4" xmlns:ns3="36f31b6a-474e-4fba-ba7a-a4053c20e99a" targetNamespace="http://schemas.microsoft.com/office/2006/metadata/properties" ma:root="true" ma:fieldsID="90e20e2bb2e628adc88173330b09174d" ns2:_="" ns3:_="">
    <xsd:import namespace="c28f52af-a8f8-4551-b8ae-866ae79b83b4"/>
    <xsd:import namespace="36f31b6a-474e-4fba-ba7a-a4053c20e99a"/>
    <xsd:element name="properties">
      <xsd:complexType>
        <xsd:sequence>
          <xsd:element name="documentManagement">
            <xsd:complexType>
              <xsd:all>
                <xsd:element ref="ns2:SIStatusOfDocumentColumn413" minOccurs="0"/>
                <xsd:element ref="ns2:Handlingstyp" minOccurs="0"/>
                <xsd:element ref="ns3:DocSt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8f52af-a8f8-4551-b8ae-866ae79b83b4" elementFormDefault="qualified">
    <xsd:import namespace="http://schemas.microsoft.com/office/2006/documentManagement/types"/>
    <xsd:import namespace="http://schemas.microsoft.com/office/infopath/2007/PartnerControls"/>
    <xsd:element name="SIStatusOfDocumentColumn413" ma:index="8" nillable="true" ma:displayName="Status of the document" ma:internalName="SIStatusOfDocumentColumn413">
      <xsd:simpleType>
        <xsd:restriction base="dms:Text">
          <xsd:maxLength value="255"/>
        </xsd:restriction>
      </xsd:simpleType>
    </xsd:element>
    <xsd:element name="Handlingstyp" ma:index="9" nillable="true" ma:displayName="Handlingstyp" ma:list="{a10b8abd-708c-4061-93b9-31cd1f76653d}" ma:internalName="Handlingstyp" ma:readOnly="false" ma:showField="Title" ma:web="c28f52af-a8f8-4551-b8ae-866ae79b83b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36f31b6a-474e-4fba-ba7a-a4053c20e99a" elementFormDefault="qualified">
    <xsd:import namespace="http://schemas.microsoft.com/office/2006/documentManagement/types"/>
    <xsd:import namespace="http://schemas.microsoft.com/office/infopath/2007/PartnerControls"/>
    <xsd:element name="DocState" ma:index="10" nillable="true" ma:displayName="Status godkännande" ma:internalName="DocStat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F52DBC-EA54-4D3C-8A66-0F41506B3517}">
  <ds:schemaRefs>
    <ds:schemaRef ds:uri="http://schemas.microsoft.com/sharepoint/v3/contenttype/forms"/>
  </ds:schemaRefs>
</ds:datastoreItem>
</file>

<file path=customXml/itemProps2.xml><?xml version="1.0" encoding="utf-8"?>
<ds:datastoreItem xmlns:ds="http://schemas.openxmlformats.org/officeDocument/2006/customXml" ds:itemID="{5DDF4C8F-26F1-4287-BDED-71633B28E109}">
  <ds:schemaRefs>
    <ds:schemaRef ds:uri="http://purl.org/dc/dcmitype/"/>
    <ds:schemaRef ds:uri="http://purl.org/dc/terms/"/>
    <ds:schemaRef ds:uri="c28f52af-a8f8-4551-b8ae-866ae79b83b4"/>
    <ds:schemaRef ds:uri="http://purl.org/dc/elements/1.1/"/>
    <ds:schemaRef ds:uri="http://schemas.microsoft.com/office/2006/metadata/properties"/>
    <ds:schemaRef ds:uri="36f31b6a-474e-4fba-ba7a-a4053c20e99a"/>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5F9A8BD-2DA7-4962-8338-D57942859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8f52af-a8f8-4551-b8ae-866ae79b83b4"/>
    <ds:schemaRef ds:uri="36f31b6a-474e-4fba-ba7a-a4053c20e9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eHM Powerpoint 16-9</Template>
  <TotalTime>18282</TotalTime>
  <Words>3439</Words>
  <Application>Microsoft Office PowerPoint</Application>
  <PresentationFormat>Bildspel på skärmen (16:9)</PresentationFormat>
  <Paragraphs>314</Paragraphs>
  <Slides>28</Slides>
  <Notes>28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28</vt:i4>
      </vt:variant>
    </vt:vector>
  </HeadingPairs>
  <TitlesOfParts>
    <vt:vector size="32" baseType="lpstr">
      <vt:lpstr>Arial</vt:lpstr>
      <vt:lpstr>Cambria Math</vt:lpstr>
      <vt:lpstr>Perpetua</vt:lpstr>
      <vt:lpstr>16-0105_ehm_mall_16-9</vt:lpstr>
      <vt:lpstr>Elektroniskt expertstöd - EES Flöde – webbgränssnitt apotek</vt:lpstr>
      <vt:lpstr>Per signal</vt:lpstr>
      <vt:lpstr>Per signal - detaljerad info</vt:lpstr>
      <vt:lpstr>Per läkemedel</vt:lpstr>
      <vt:lpstr>Per läkemedel – detaljerad info</vt:lpstr>
      <vt:lpstr>Interaktioner - grundinställning </vt:lpstr>
      <vt:lpstr>Dubbelmedicinering – Per signal</vt:lpstr>
      <vt:lpstr>Dubbelmedicinering – Per läkemedel</vt:lpstr>
      <vt:lpstr>Dubbelmedicinering – Per läkemedel fort.</vt:lpstr>
      <vt:lpstr>Avslutade signaler</vt:lpstr>
      <vt:lpstr>Per signal – att avsluta signal  </vt:lpstr>
      <vt:lpstr>Per läkemedel – att avsluta signal</vt:lpstr>
      <vt:lpstr>Avsluta signal – välj åtgärd </vt:lpstr>
      <vt:lpstr>Stänga signal - åtgärdsorsaker</vt:lpstr>
      <vt:lpstr>Avslutade signaler</vt:lpstr>
      <vt:lpstr>Avslutade signaler - detaljer</vt:lpstr>
      <vt:lpstr>Vårdnadshavarspärr</vt:lpstr>
      <vt:lpstr>Per signal - Vårdnadshavarspärr</vt:lpstr>
      <vt:lpstr>Per signal - Vårdnadshavarspärr</vt:lpstr>
      <vt:lpstr>Per läkemedel - Vårdnadshavarspärr</vt:lpstr>
      <vt:lpstr>Fosterpåverkan</vt:lpstr>
      <vt:lpstr>Fosterpåverkan – Läs mer</vt:lpstr>
      <vt:lpstr>Amning</vt:lpstr>
      <vt:lpstr>Amning – Läs mer</vt:lpstr>
      <vt:lpstr>Ej granskade läkemedel</vt:lpstr>
      <vt:lpstr>Ej granskade läkemedel – Per signal</vt:lpstr>
      <vt:lpstr>Ej granskade läkemedel – Per recept</vt:lpstr>
      <vt:lpstr>Tack</vt:lpstr>
    </vt:vector>
  </TitlesOfParts>
  <Company>Apotekens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Elektroniskt expertstöd - EES Flöde – webbgränssnitt apotek</dc:title>
  <dc:creator>Linda Zobal</dc:creator>
  <cp:lastModifiedBy>Göran Svensson</cp:lastModifiedBy>
  <cp:revision>150</cp:revision>
  <cp:lastPrinted>2015-11-23T14:39:37Z</cp:lastPrinted>
  <dcterms:created xsi:type="dcterms:W3CDTF">2020-05-26T09:44:54Z</dcterms:created>
  <dcterms:modified xsi:type="dcterms:W3CDTF">2023-01-20T09:46:05Z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0x010100DC1D8ECDB72C194F9F7841CC62E2C4650060FBCE96506127449E8C1FC6A5C45422</vt:lpwstr>
  </property>
  <property fmtid="{D5CDD505-2E9C-101B-9397-08002B2CF9AE}" pid="3" name="ProjectRecno">
    <vt:lpwstr>200033</vt:lpwstr>
  </property>
</Properties>
</file>