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445" r:id="rId5"/>
    <p:sldId id="455" r:id="rId6"/>
    <p:sldId id="456" r:id="rId7"/>
    <p:sldId id="467" r:id="rId8"/>
    <p:sldId id="469" r:id="rId9"/>
    <p:sldId id="459" r:id="rId10"/>
    <p:sldId id="465" r:id="rId11"/>
    <p:sldId id="463" r:id="rId12"/>
    <p:sldId id="474" r:id="rId13"/>
    <p:sldId id="472" r:id="rId14"/>
    <p:sldId id="475" r:id="rId15"/>
    <p:sldId id="476" r:id="rId16"/>
    <p:sldId id="454"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52">
          <p15:clr>
            <a:srgbClr val="A4A3A4"/>
          </p15:clr>
        </p15:guide>
        <p15:guide id="2" pos="42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trea Södergren" initials="PS" lastIdx="0" clrIdx="0"/>
  <p:cmAuthor id="7" name="Mika Pousette" initials="MP [7]" lastIdx="1" clrIdx="7"/>
  <p:cmAuthor id="1" name="Mika Pousette" initials="MP" lastIdx="1" clrIdx="1"/>
  <p:cmAuthor id="8" name="Mika Pousette" initials="MP [8]" lastIdx="1" clrIdx="8"/>
  <p:cmAuthor id="2" name="Mika Pousette" initials="MP [2]" lastIdx="1" clrIdx="2"/>
  <p:cmAuthor id="9" name="Mika Pousette" initials="MP [9]" lastIdx="1" clrIdx="9"/>
  <p:cmAuthor id="3" name="Mika Pousette" initials="MP [3]" lastIdx="1" clrIdx="3"/>
  <p:cmAuthor id="10" name="Amanda Mårtensson" initials="AM" lastIdx="6" clrIdx="10">
    <p:extLst>
      <p:ext uri="{19B8F6BF-5375-455C-9EA6-DF929625EA0E}">
        <p15:presenceInfo xmlns:p15="http://schemas.microsoft.com/office/powerpoint/2012/main" userId="Amanda Mårtensson" providerId="None"/>
      </p:ext>
    </p:extLst>
  </p:cmAuthor>
  <p:cmAuthor id="4" name="Mika Pousette" initials="MP [4]" lastIdx="1" clrIdx="4"/>
  <p:cmAuthor id="11" name="Anna Jansson" initials="AJ" lastIdx="5" clrIdx="11">
    <p:extLst>
      <p:ext uri="{19B8F6BF-5375-455C-9EA6-DF929625EA0E}">
        <p15:presenceInfo xmlns:p15="http://schemas.microsoft.com/office/powerpoint/2012/main" userId="S::anna.jansson@ehalsomyndigheten.se::de21fcbe-032a-489c-850b-bdecd7e2d3d6" providerId="AD"/>
      </p:ext>
    </p:extLst>
  </p:cmAuthor>
  <p:cmAuthor id="5" name="Mika Pousette" initials="MP [5]" lastIdx="1" clrIdx="5"/>
  <p:cmAuthor id="6" name="Mika Pousette" initials="MP [6]" lastIdx="1"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2565"/>
    <a:srgbClr val="FFFFFE"/>
    <a:srgbClr val="32DAC4"/>
    <a:srgbClr val="00A7E2"/>
    <a:srgbClr val="DDC4BA"/>
    <a:srgbClr val="EE9BAD"/>
    <a:srgbClr val="5557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41" autoAdjust="0"/>
    <p:restoredTop sz="57085" autoAdjust="0"/>
  </p:normalViewPr>
  <p:slideViewPr>
    <p:cSldViewPr showGuides="1">
      <p:cViewPr varScale="1">
        <p:scale>
          <a:sx n="55" d="100"/>
          <a:sy n="55" d="100"/>
        </p:scale>
        <p:origin x="2052" y="22"/>
      </p:cViewPr>
      <p:guideLst>
        <p:guide orient="horz" pos="1352"/>
        <p:guide pos="420"/>
      </p:guideLst>
    </p:cSldViewPr>
  </p:slideViewPr>
  <p:outlineViewPr>
    <p:cViewPr>
      <p:scale>
        <a:sx n="33" d="100"/>
        <a:sy n="33" d="100"/>
      </p:scale>
      <p:origin x="0" y="14952"/>
    </p:cViewPr>
  </p:outlineViewPr>
  <p:notesTextViewPr>
    <p:cViewPr>
      <p:scale>
        <a:sx n="1" d="1"/>
        <a:sy n="1" d="1"/>
      </p:scale>
      <p:origin x="0" y="0"/>
    </p:cViewPr>
  </p:notesTextViewPr>
  <p:sorterViewPr>
    <p:cViewPr>
      <p:scale>
        <a:sx n="160" d="100"/>
        <a:sy n="160" d="100"/>
      </p:scale>
      <p:origin x="0" y="0"/>
    </p:cViewPr>
  </p:sorterViewPr>
  <p:notesViewPr>
    <p:cSldViewPr showGuides="1">
      <p:cViewPr>
        <p:scale>
          <a:sx n="110" d="100"/>
          <a:sy n="110" d="100"/>
        </p:scale>
        <p:origin x="3416" y="-64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1A4942AE-5842-7D4B-A5B6-B67F46B30A47}" type="datetime1">
              <a:rPr lang="sv-SE" smtClean="0"/>
              <a:t>2022-12-13</a:t>
            </a:fld>
            <a:endParaRPr lang="sv-SE" dirty="0"/>
          </a:p>
        </p:txBody>
      </p:sp>
      <p:sp>
        <p:nvSpPr>
          <p:cNvPr id="4" name="Platshållare för sidfot 3"/>
          <p:cNvSpPr>
            <a:spLocks noGrp="1"/>
          </p:cNvSpPr>
          <p:nvPr>
            <p:ph type="ftr" sz="quarter" idx="2"/>
          </p:nvPr>
        </p:nvSpPr>
        <p:spPr>
          <a:xfrm>
            <a:off x="1" y="9428584"/>
            <a:ext cx="2945659" cy="496332"/>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9F270BD3-19F7-4B6C-9CE6-9BAF81C7E986}" type="slidenum">
              <a:rPr lang="sv-SE" smtClean="0"/>
              <a:t>‹#›</a:t>
            </a:fld>
            <a:endParaRPr lang="sv-SE" dirty="0"/>
          </a:p>
        </p:txBody>
      </p:sp>
    </p:spTree>
    <p:extLst>
      <p:ext uri="{BB962C8B-B14F-4D97-AF65-F5344CB8AC3E}">
        <p14:creationId xmlns:p14="http://schemas.microsoft.com/office/powerpoint/2010/main" val="33835592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Platshållare för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69348A77-C5EC-2F49-8D60-99A2795519EC}" type="datetime1">
              <a:rPr lang="sv-SE" smtClean="0"/>
              <a:t>2022-12-13</a:t>
            </a:fld>
            <a:endParaRPr lang="en-US" dirty="0"/>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Platshållare för anteckninga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7" name="Platshållare för bildnummer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6E611AC6-6AF3-4383-A1A0-9731B5AA9D0B}" type="slidenum">
              <a:rPr lang="en-US" smtClean="0"/>
              <a:t>‹#›</a:t>
            </a:fld>
            <a:endParaRPr lang="en-US" dirty="0"/>
          </a:p>
        </p:txBody>
      </p:sp>
    </p:spTree>
    <p:extLst>
      <p:ext uri="{BB962C8B-B14F-4D97-AF65-F5344CB8AC3E}">
        <p14:creationId xmlns:p14="http://schemas.microsoft.com/office/powerpoint/2010/main" val="40766758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mailto:registrator@ehalsomyndigheten.se"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57200" eaLnBrk="0" hangingPunct="0">
              <a:spcBef>
                <a:spcPct val="30000"/>
              </a:spcBef>
            </a:pPr>
            <a:r>
              <a:rPr lang="sv-SE" dirty="0">
                <a:ea typeface="ＭＳ Ｐゴシック" pitchFamily="34" charset="-128"/>
              </a:rPr>
              <a:t>Det här utbildningsmaterialet vänder sig till dig som är farmaceut och ska arbeta med Elektroniskt Expertstöd (EES). De här kundfallen är ett komplement till EES Grundutbildning och kan med fördel användas som diskussionsunderlag vid arbete i mindre grupper.</a:t>
            </a:r>
          </a:p>
          <a:p>
            <a:pPr defTabSz="457200" eaLnBrk="0" hangingPunct="0">
              <a:spcBef>
                <a:spcPct val="30000"/>
              </a:spcBef>
            </a:pPr>
            <a:endParaRPr lang="sv-SE" dirty="0">
              <a:ea typeface="ＭＳ Ｐゴシック" pitchFamily="34" charset="-128"/>
            </a:endParaRPr>
          </a:p>
          <a:p>
            <a:pPr marL="0" marR="0" indent="0" algn="l" defTabSz="457200" rtl="0" eaLnBrk="0" fontAlgn="auto" latinLnBrk="0" hangingPunct="0">
              <a:lnSpc>
                <a:spcPct val="100000"/>
              </a:lnSpc>
              <a:spcBef>
                <a:spcPct val="30000"/>
              </a:spcBef>
              <a:spcAft>
                <a:spcPts val="0"/>
              </a:spcAft>
              <a:buClrTx/>
              <a:buSzTx/>
              <a:buFontTx/>
              <a:buNone/>
              <a:tabLst/>
              <a:defRPr/>
            </a:pPr>
            <a:r>
              <a:rPr lang="sv-SE" dirty="0">
                <a:ea typeface="ＭＳ Ｐゴシック" pitchFamily="34" charset="-128"/>
              </a:rPr>
              <a:t>Ansvarig för Elektroniskt Expertstöd är E-hälsomyndigheten.</a:t>
            </a:r>
            <a:r>
              <a:rPr lang="sv-SE" baseline="0" dirty="0">
                <a:ea typeface="ＭＳ Ｐゴシック" pitchFamily="34" charset="-128"/>
              </a:rPr>
              <a:t> </a:t>
            </a:r>
            <a:r>
              <a:rPr lang="sv-SE" dirty="0">
                <a:ea typeface="ＭＳ Ｐゴシック" pitchFamily="34" charset="-128"/>
              </a:rPr>
              <a:t>Genom E-hälsomyndigheten är EES tillgänglig för alla apoteksaktörer på konkurrensneutrala villkor.</a:t>
            </a:r>
            <a:endParaRPr lang="sv-SE" dirty="0">
              <a:solidFill>
                <a:srgbClr val="FF8000"/>
              </a:solidFill>
              <a:ea typeface="ＭＳ Ｐゴシック" pitchFamily="34" charset="-128"/>
            </a:endParaRPr>
          </a:p>
          <a:p>
            <a:pPr defTabSz="457200" eaLnBrk="0" hangingPunct="0">
              <a:spcBef>
                <a:spcPct val="30000"/>
              </a:spcBef>
            </a:pPr>
            <a:endParaRPr lang="sv-SE" dirty="0">
              <a:ea typeface="ＭＳ Ｐゴシック" pitchFamily="34" charset="-128"/>
            </a:endParaRPr>
          </a:p>
          <a:p>
            <a:r>
              <a:rPr lang="sv-SE" dirty="0"/>
              <a:t>Postadress</a:t>
            </a:r>
          </a:p>
          <a:p>
            <a:r>
              <a:rPr lang="sv-SE" dirty="0"/>
              <a:t>E-hälsomyndigheten</a:t>
            </a:r>
          </a:p>
          <a:p>
            <a:r>
              <a:rPr lang="sv-SE" dirty="0"/>
              <a:t>Box 913</a:t>
            </a:r>
          </a:p>
          <a:p>
            <a:r>
              <a:rPr lang="sv-SE" dirty="0"/>
              <a:t>391 29 Kalmar</a:t>
            </a:r>
          </a:p>
          <a:p>
            <a:endParaRPr lang="sv-SE" dirty="0"/>
          </a:p>
          <a:p>
            <a:r>
              <a:rPr lang="sv-SE" dirty="0"/>
              <a:t>Besöksadresser</a:t>
            </a:r>
          </a:p>
          <a:p>
            <a:r>
              <a:rPr lang="sv-SE" dirty="0"/>
              <a:t>Sankt Eriksgatan 117</a:t>
            </a:r>
          </a:p>
          <a:p>
            <a:r>
              <a:rPr lang="sv-SE" dirty="0"/>
              <a:t>113 43 Stockholm</a:t>
            </a:r>
          </a:p>
          <a:p>
            <a:endParaRPr lang="sv-SE" dirty="0"/>
          </a:p>
          <a:p>
            <a:r>
              <a:rPr lang="sv-SE" dirty="0"/>
              <a:t>Södra Långgatan 60</a:t>
            </a:r>
          </a:p>
          <a:p>
            <a:r>
              <a:rPr lang="sv-SE" dirty="0"/>
              <a:t>392 31 Kalmar</a:t>
            </a:r>
            <a:endParaRPr lang="sv-SE" dirty="0">
              <a:ea typeface="ＭＳ Ｐゴシック" pitchFamily="34" charset="-128"/>
            </a:endParaRPr>
          </a:p>
          <a:p>
            <a:pPr defTabSz="457200" eaLnBrk="0" hangingPunct="0">
              <a:spcBef>
                <a:spcPct val="30000"/>
              </a:spcBef>
            </a:pPr>
            <a:r>
              <a:rPr lang="sv-SE" dirty="0">
                <a:ea typeface="ＭＳ Ｐゴシック" pitchFamily="34" charset="-128"/>
              </a:rPr>
              <a:t>Vid frågor och funderingar kontakta servicedesk</a:t>
            </a:r>
            <a:r>
              <a:rPr lang="sv-SE" dirty="0">
                <a:ea typeface="ＭＳ Ｐゴシック" pitchFamily="34" charset="-128"/>
                <a:hlinkClick r:id="rId3"/>
              </a:rPr>
              <a:t>@ehalsomyndigheten.se</a:t>
            </a:r>
            <a:r>
              <a:rPr lang="sv-SE" dirty="0">
                <a:ea typeface="ＭＳ Ｐゴシック" pitchFamily="34" charset="-128"/>
              </a:rPr>
              <a:t>.</a:t>
            </a:r>
          </a:p>
          <a:p>
            <a:pPr defTabSz="457200" eaLnBrk="0" hangingPunct="0">
              <a:spcBef>
                <a:spcPct val="30000"/>
              </a:spcBef>
            </a:pPr>
            <a:endParaRPr lang="sv-SE" dirty="0">
              <a:ea typeface="ＭＳ Ｐゴシック" pitchFamily="34" charset="-128"/>
            </a:endParaRPr>
          </a:p>
          <a:p>
            <a:pPr defTabSz="457200" eaLnBrk="0" hangingPunct="0">
              <a:spcBef>
                <a:spcPct val="30000"/>
              </a:spcBef>
            </a:pPr>
            <a:r>
              <a:rPr lang="sv-SE" dirty="0">
                <a:ea typeface="ＭＳ Ｐゴシック" pitchFamily="34" charset="-128"/>
              </a:rPr>
              <a:t>Detta material är upphovsrättsskyddat och tillhör E-hälsomyndigheten. Materialet får inte kopieras eller ändras utan E-hälsomyndighetens samtycke.</a:t>
            </a:r>
          </a:p>
          <a:p>
            <a:endParaRPr lang="sv-SE" dirty="0">
              <a:ea typeface="ＭＳ Ｐゴシック" pitchFamily="34" charset="-128"/>
            </a:endParaRPr>
          </a:p>
          <a:p>
            <a:br>
              <a:rPr lang="sv-SE" dirty="0">
                <a:ea typeface="ＭＳ Ｐゴシック" pitchFamily="34" charset="-128"/>
              </a:rPr>
            </a:br>
            <a:endParaRPr lang="sv-SE" dirty="0"/>
          </a:p>
          <a:p>
            <a:endParaRPr lang="sv-SE" dirty="0"/>
          </a:p>
        </p:txBody>
      </p:sp>
      <p:sp>
        <p:nvSpPr>
          <p:cNvPr id="4" name="Platshållare för bildnummer 3"/>
          <p:cNvSpPr>
            <a:spLocks noGrp="1"/>
          </p:cNvSpPr>
          <p:nvPr>
            <p:ph type="sldNum" sz="quarter" idx="10"/>
          </p:nvPr>
        </p:nvSpPr>
        <p:spPr/>
        <p:txBody>
          <a:bodyPr/>
          <a:lstStyle/>
          <a:p>
            <a:fld id="{6E611AC6-6AF3-4383-A1A0-9731B5AA9D0B}" type="slidenum">
              <a:rPr lang="en-US" smtClean="0"/>
              <a:t>1</a:t>
            </a:fld>
            <a:endParaRPr lang="en-US" dirty="0"/>
          </a:p>
        </p:txBody>
      </p:sp>
    </p:spTree>
    <p:extLst>
      <p:ext uri="{BB962C8B-B14F-4D97-AF65-F5344CB8AC3E}">
        <p14:creationId xmlns:p14="http://schemas.microsoft.com/office/powerpoint/2010/main" val="471661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ea typeface="ＭＳ Ｐゴシック" pitchFamily="34" charset="-128"/>
                <a:cs typeface="Arial" charset="0"/>
              </a:rPr>
              <a:t>På sidan 2 finns generella tips kring hur du som farmaceut bör agera när du ska kommunicera med en kund om signaler och vad som kan vara viktigt att ta hänsyn till.</a:t>
            </a:r>
          </a:p>
          <a:p>
            <a:endParaRPr lang="sv-SE" dirty="0"/>
          </a:p>
        </p:txBody>
      </p:sp>
      <p:sp>
        <p:nvSpPr>
          <p:cNvPr id="4" name="Platshållare för bildnummer 3"/>
          <p:cNvSpPr>
            <a:spLocks noGrp="1"/>
          </p:cNvSpPr>
          <p:nvPr>
            <p:ph type="sldNum" sz="quarter" idx="5"/>
          </p:nvPr>
        </p:nvSpPr>
        <p:spPr/>
        <p:txBody>
          <a:bodyPr/>
          <a:lstStyle/>
          <a:p>
            <a:fld id="{6E611AC6-6AF3-4383-A1A0-9731B5AA9D0B}" type="slidenum">
              <a:rPr lang="en-US" smtClean="0"/>
              <a:t>10</a:t>
            </a:fld>
            <a:endParaRPr lang="en-US" dirty="0"/>
          </a:p>
        </p:txBody>
      </p:sp>
    </p:spTree>
    <p:extLst>
      <p:ext uri="{BB962C8B-B14F-4D97-AF65-F5344CB8AC3E}">
        <p14:creationId xmlns:p14="http://schemas.microsoft.com/office/powerpoint/2010/main" val="2057575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22338" rtl="0" eaLnBrk="1" fontAlgn="auto" latinLnBrk="0" hangingPunct="1">
              <a:lnSpc>
                <a:spcPct val="110000"/>
              </a:lnSpc>
              <a:spcBef>
                <a:spcPts val="36"/>
              </a:spcBef>
              <a:spcAft>
                <a:spcPts val="0"/>
              </a:spcAft>
              <a:buClrTx/>
              <a:buSzTx/>
              <a:buFontTx/>
              <a:buNone/>
              <a:tabLst/>
              <a:defRPr/>
            </a:pPr>
            <a:r>
              <a:rPr lang="sv-SE" dirty="0">
                <a:ea typeface="ＭＳ Ｐゴシック" pitchFamily="34" charset="-128"/>
                <a:cs typeface="Arial" charset="0"/>
              </a:rPr>
              <a:t>Janusmed amning är källa till Kontrollera Amning i EES och produceras i samarbete mellan Klinisk farmakologi, Karolinska Universitetssjukhuset och Hälso- och sjukvårdsförvaltningen, Region Stockholm.</a:t>
            </a:r>
          </a:p>
          <a:p>
            <a:pPr defTabSz="922338">
              <a:lnSpc>
                <a:spcPct val="110000"/>
              </a:lnSpc>
              <a:spcBef>
                <a:spcPts val="36"/>
              </a:spcBef>
              <a:defRPr/>
            </a:pPr>
            <a:endParaRPr lang="sv-SE" dirty="0">
              <a:ea typeface="ＭＳ Ｐゴシック" pitchFamily="34" charset="-128"/>
              <a:cs typeface="Arial" charset="0"/>
            </a:endParaRPr>
          </a:p>
          <a:p>
            <a:pPr defTabSz="922338">
              <a:lnSpc>
                <a:spcPct val="110000"/>
              </a:lnSpc>
              <a:spcBef>
                <a:spcPts val="36"/>
              </a:spcBef>
              <a:defRPr/>
            </a:pPr>
            <a:r>
              <a:rPr lang="sv-SE" dirty="0">
                <a:ea typeface="ＭＳ Ｐゴシック" pitchFamily="34" charset="-128"/>
                <a:cs typeface="Arial" charset="0"/>
              </a:rPr>
              <a:t>Kontrollera Amning ger generella rekommendationer om ett friskt fullgånget barn kan ammas under kvinnans pågående läkemedelsbehandling.  Analysresultatet presenteras som rekommendationer och omfattar läkemedel som används av kvinnor i fertil ålder. Informationen är substansbaserad, oberoende av produkt, vilket gör att bedömningarna kan skilja sig från SPC/FASS. </a:t>
            </a:r>
          </a:p>
          <a:p>
            <a:pPr defTabSz="922338">
              <a:lnSpc>
                <a:spcPct val="110000"/>
              </a:lnSpc>
              <a:spcBef>
                <a:spcPts val="36"/>
              </a:spcBef>
              <a:defRPr/>
            </a:pPr>
            <a:endParaRPr lang="sv-SE" dirty="0">
              <a:ea typeface="ＭＳ Ｐゴシック" pitchFamily="34" charset="-128"/>
              <a:cs typeface="Arial" charset="0"/>
            </a:endParaRPr>
          </a:p>
          <a:p>
            <a:pPr marL="0" marR="0" lvl="0" indent="0" algn="l" defTabSz="922338" rtl="0" eaLnBrk="1" fontAlgn="auto" latinLnBrk="0" hangingPunct="1">
              <a:lnSpc>
                <a:spcPct val="110000"/>
              </a:lnSpc>
              <a:spcBef>
                <a:spcPts val="36"/>
              </a:spcBef>
              <a:spcAft>
                <a:spcPts val="0"/>
              </a:spcAft>
              <a:buClrTx/>
              <a:buSzTx/>
              <a:buFontTx/>
              <a:buNone/>
              <a:tabLst/>
              <a:defRPr/>
            </a:pPr>
            <a:r>
              <a:rPr lang="sv-SE" dirty="0">
                <a:ea typeface="ＭＳ Ｐゴシック" pitchFamily="34" charset="-128"/>
                <a:cs typeface="Arial" charset="0"/>
              </a:rPr>
              <a:t>Kontrollera Amning är en separat analys som startas när man trycker på fliken ”Amning”. Alla kvinnans recept som finns i den Nationella läkemedelslistan ingår i analysen. Även inaktuella recept som kvinnan kan förväntas ha kvar hemma (recept som expedierats för max 125 dagar sedan) ingår i analysen. Detta begränsar därför analysen till att endast omfatta receptförskrivna läkemedel. </a:t>
            </a:r>
          </a:p>
          <a:p>
            <a:pPr defTabSz="922338">
              <a:lnSpc>
                <a:spcPct val="110000"/>
              </a:lnSpc>
              <a:spcBef>
                <a:spcPts val="36"/>
              </a:spcBef>
              <a:defRPr/>
            </a:pPr>
            <a:endParaRPr lang="sv-SE" dirty="0">
              <a:ea typeface="ＭＳ Ｐゴシック" pitchFamily="34" charset="-128"/>
              <a:cs typeface="Arial" charset="0"/>
            </a:endParaRPr>
          </a:p>
          <a:p>
            <a:pPr defTabSz="922338">
              <a:lnSpc>
                <a:spcPct val="110000"/>
              </a:lnSpc>
              <a:spcBef>
                <a:spcPts val="36"/>
              </a:spcBef>
              <a:defRPr/>
            </a:pPr>
            <a:r>
              <a:rPr lang="sv-SE" dirty="0">
                <a:ea typeface="ＭＳ Ｐゴシック" pitchFamily="34" charset="-128"/>
                <a:cs typeface="Arial" charset="0"/>
              </a:rPr>
              <a:t>Varje substans har bedömts enskilt och fått en egen klassificerad utifrån en tregradig skala 1, 2 och 3. Beroende på hur välgrundad dokumentation finns som belägg för klassificeringen av substansen har klassificeringen fått en dokumentations art som anges  med 0-2. Se bild för specifik beskrivning. </a:t>
            </a:r>
          </a:p>
          <a:p>
            <a:pPr defTabSz="922338">
              <a:lnSpc>
                <a:spcPct val="110000"/>
              </a:lnSpc>
              <a:spcBef>
                <a:spcPts val="36"/>
              </a:spcBef>
              <a:defRPr/>
            </a:pPr>
            <a:r>
              <a:rPr lang="sv-SE" dirty="0">
                <a:ea typeface="ＭＳ Ｐゴシック" pitchFamily="34" charset="-128"/>
                <a:cs typeface="Arial" charset="0"/>
              </a:rPr>
              <a:t>Denna tregradiga skala för klassificering av substans styr ordningen på hur recepten presenteras i EES webbgränssnitt, där läkemedel med substanser som är klassade som en 3:a kommer först. I en kort text redovisas rekommendationen för varje substans, huruvida en substans bör tas vid amning. Detta innebär att alla kombinationsläkemedel har flera ”dokumentationskort” och substansen med den högsta klassen på rekommendationen kommer överst. </a:t>
            </a:r>
          </a:p>
          <a:p>
            <a:pPr defTabSz="922338">
              <a:lnSpc>
                <a:spcPct val="110000"/>
              </a:lnSpc>
              <a:spcBef>
                <a:spcPts val="36"/>
              </a:spcBef>
              <a:defRPr/>
            </a:pPr>
            <a:endParaRPr lang="sv-SE" dirty="0">
              <a:ea typeface="ＭＳ Ｐゴシック" pitchFamily="34" charset="-128"/>
              <a:cs typeface="Arial" charset="0"/>
            </a:endParaRPr>
          </a:p>
          <a:p>
            <a:pPr defTabSz="922338">
              <a:lnSpc>
                <a:spcPct val="110000"/>
              </a:lnSpc>
              <a:spcBef>
                <a:spcPts val="36"/>
              </a:spcBef>
              <a:defRPr/>
            </a:pPr>
            <a:r>
              <a:rPr lang="sv-SE" dirty="0">
                <a:ea typeface="ＭＳ Ｐゴシック" pitchFamily="34" charset="-128"/>
                <a:cs typeface="Arial" charset="0"/>
              </a:rPr>
              <a:t>Under ”</a:t>
            </a:r>
            <a:r>
              <a:rPr lang="sv-SE" u="sng" dirty="0">
                <a:ea typeface="ＭＳ Ｐゴシック" pitchFamily="34" charset="-128"/>
                <a:cs typeface="Arial" charset="0"/>
              </a:rPr>
              <a:t>Läs mer</a:t>
            </a:r>
            <a:r>
              <a:rPr lang="sv-SE" dirty="0">
                <a:ea typeface="ＭＳ Ｐゴシック" pitchFamily="34" charset="-128"/>
                <a:cs typeface="Arial" charset="0"/>
              </a:rPr>
              <a:t>” finns fördjupad information så som dokumentationsgrad, bakgrund, referenser och författare. De läkemedel inte ingår i Kontrollera amning hanteras genom att meddelandet "Inte bedömd i Janusmed Amning” står efter receptinformationen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ea typeface="ＭＳ Ｐゴシック" pitchFamily="34" charset="-128"/>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ea typeface="ＭＳ Ｐゴシック" pitchFamily="34" charset="-128"/>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ea typeface="ＭＳ Ｐゴシック" pitchFamily="34" charset="-128"/>
                <a:cs typeface="Arial" charset="0"/>
              </a:rPr>
              <a:t>På sidan 2 finns generella tips kring hur du som farmaceut bör agera när du ska kommunicera med en kund om signaler och vad som kan vara viktigt att ta hänsyn till.</a:t>
            </a:r>
          </a:p>
          <a:p>
            <a:endParaRPr lang="sv-SE" dirty="0"/>
          </a:p>
        </p:txBody>
      </p:sp>
      <p:sp>
        <p:nvSpPr>
          <p:cNvPr id="4" name="Platshållare för bildnummer 3"/>
          <p:cNvSpPr>
            <a:spLocks noGrp="1"/>
          </p:cNvSpPr>
          <p:nvPr>
            <p:ph type="sldNum" sz="quarter" idx="5"/>
          </p:nvPr>
        </p:nvSpPr>
        <p:spPr/>
        <p:txBody>
          <a:bodyPr/>
          <a:lstStyle/>
          <a:p>
            <a:fld id="{6E611AC6-6AF3-4383-A1A0-9731B5AA9D0B}" type="slidenum">
              <a:rPr lang="en-US" smtClean="0"/>
              <a:t>11</a:t>
            </a:fld>
            <a:endParaRPr lang="en-US" dirty="0"/>
          </a:p>
        </p:txBody>
      </p:sp>
    </p:spTree>
    <p:extLst>
      <p:ext uri="{BB962C8B-B14F-4D97-AF65-F5344CB8AC3E}">
        <p14:creationId xmlns:p14="http://schemas.microsoft.com/office/powerpoint/2010/main" val="651643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ea typeface="ＭＳ Ｐゴシック" pitchFamily="34" charset="-128"/>
                <a:cs typeface="Arial" charset="0"/>
              </a:rPr>
              <a:t>På sidan 2 finns generella tips kring hur du som farmaceut bör agera när du ska kommunicera med en kund om signaler och vad som kan vara viktigt att ta hänsyn till.</a:t>
            </a:r>
          </a:p>
          <a:p>
            <a:endParaRPr lang="sv-SE" dirty="0"/>
          </a:p>
        </p:txBody>
      </p:sp>
      <p:sp>
        <p:nvSpPr>
          <p:cNvPr id="4" name="Platshållare för bildnummer 3"/>
          <p:cNvSpPr>
            <a:spLocks noGrp="1"/>
          </p:cNvSpPr>
          <p:nvPr>
            <p:ph type="sldNum" sz="quarter" idx="5"/>
          </p:nvPr>
        </p:nvSpPr>
        <p:spPr/>
        <p:txBody>
          <a:bodyPr/>
          <a:lstStyle/>
          <a:p>
            <a:fld id="{6E611AC6-6AF3-4383-A1A0-9731B5AA9D0B}" type="slidenum">
              <a:rPr lang="en-US" smtClean="0"/>
              <a:t>12</a:t>
            </a:fld>
            <a:endParaRPr lang="en-US" dirty="0"/>
          </a:p>
        </p:txBody>
      </p:sp>
    </p:spTree>
    <p:extLst>
      <p:ext uri="{BB962C8B-B14F-4D97-AF65-F5344CB8AC3E}">
        <p14:creationId xmlns:p14="http://schemas.microsoft.com/office/powerpoint/2010/main" val="2840344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E611AC6-6AF3-4383-A1A0-9731B5AA9D0B}" type="slidenum">
              <a:rPr lang="en-US" smtClean="0"/>
              <a:t>13</a:t>
            </a:fld>
            <a:endParaRPr lang="en-US" dirty="0"/>
          </a:p>
        </p:txBody>
      </p:sp>
    </p:spTree>
    <p:extLst>
      <p:ext uri="{BB962C8B-B14F-4D97-AF65-F5344CB8AC3E}">
        <p14:creationId xmlns:p14="http://schemas.microsoft.com/office/powerpoint/2010/main" val="3017451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2751138" y="744538"/>
            <a:ext cx="3128962" cy="2347912"/>
          </a:xfrm>
        </p:spPr>
      </p:sp>
      <p:sp>
        <p:nvSpPr>
          <p:cNvPr id="3" name="Platshållare för anteckningar 2"/>
          <p:cNvSpPr>
            <a:spLocks noGrp="1"/>
          </p:cNvSpPr>
          <p:nvPr>
            <p:ph type="body" idx="1"/>
          </p:nvPr>
        </p:nvSpPr>
        <p:spPr>
          <a:xfrm>
            <a:off x="679768" y="3523159"/>
            <a:ext cx="5438140" cy="5658982"/>
          </a:xfrm>
        </p:spPr>
        <p:txBody>
          <a:bodyPr>
            <a:normAutofit fontScale="85000" lnSpcReduction="20000"/>
          </a:bodyPr>
          <a:lstStyle/>
          <a:p>
            <a:pPr>
              <a:lnSpc>
                <a:spcPct val="110000"/>
              </a:lnSpc>
            </a:pPr>
            <a:r>
              <a:rPr lang="sv-SE" dirty="0">
                <a:ea typeface="ＭＳ Ｐゴシック" pitchFamily="34" charset="-128"/>
                <a:cs typeface="Arial" charset="0"/>
              </a:rPr>
              <a:t>Syftet med elektroniskt expertstöd är att förbättra läkemedelsanvändningen och öka patientsäkerheten. I det arbetet har farmaceuten en viktig roll, genom att utgöra länken mellan det systematiska och det individuella.</a:t>
            </a:r>
          </a:p>
          <a:p>
            <a:pPr>
              <a:lnSpc>
                <a:spcPct val="110000"/>
              </a:lnSpc>
            </a:pPr>
            <a:endParaRPr lang="sv-SE" dirty="0">
              <a:ea typeface="ＭＳ Ｐゴシック" pitchFamily="34" charset="-128"/>
              <a:cs typeface="Arial" charset="0"/>
            </a:endParaRPr>
          </a:p>
          <a:p>
            <a:pPr>
              <a:lnSpc>
                <a:spcPct val="110000"/>
              </a:lnSpc>
              <a:defRPr/>
            </a:pPr>
            <a:r>
              <a:rPr lang="sv-SE" dirty="0">
                <a:ea typeface="ＭＳ Ｐゴシック" pitchFamily="34" charset="-128"/>
                <a:cs typeface="Arial" charset="0"/>
              </a:rPr>
              <a:t>Även när man</a:t>
            </a:r>
            <a:r>
              <a:rPr lang="sv-SE" baseline="0" dirty="0">
                <a:ea typeface="ＭＳ Ｐゴシック" pitchFamily="34" charset="-128"/>
                <a:cs typeface="Arial" charset="0"/>
              </a:rPr>
              <a:t> använder EES så </a:t>
            </a:r>
            <a:r>
              <a:rPr lang="sv-SE" dirty="0">
                <a:ea typeface="ＭＳ Ｐゴシック" pitchFamily="34" charset="-128"/>
                <a:cs typeface="Arial" charset="0"/>
              </a:rPr>
              <a:t>ska farmaceuten genomföra den farmakologiska kontrollen. Skillnaden är</a:t>
            </a:r>
            <a:r>
              <a:rPr lang="sv-SE" baseline="0" dirty="0">
                <a:ea typeface="ＭＳ Ｐゴシック" pitchFamily="34" charset="-128"/>
                <a:cs typeface="Arial" charset="0"/>
              </a:rPr>
              <a:t> att </a:t>
            </a:r>
            <a:r>
              <a:rPr lang="sv-SE" dirty="0">
                <a:ea typeface="ＭＳ Ｐゴシック" pitchFamily="34" charset="-128"/>
                <a:cs typeface="Arial" charset="0"/>
              </a:rPr>
              <a:t>farmaceuten inte måste kunna allting utantill eller söka efter information i flera olika källor, eftersom EES tillhandahåller ett samlat underlag att utgå ifrån. EES underlättar för farmaceuten att förstå principer och se sammanhang, göra bedömningar och dra slutsatser. EES blir extra värdefullt då en farmaceut tolkar och värderar informationen utifrån varje kunds enskilda situation. </a:t>
            </a:r>
          </a:p>
          <a:p>
            <a:pPr>
              <a:lnSpc>
                <a:spcPct val="110000"/>
              </a:lnSpc>
              <a:defRPr/>
            </a:pPr>
            <a:endParaRPr lang="sv-SE" dirty="0">
              <a:ea typeface="ＭＳ Ｐゴシック" pitchFamily="34" charset="-128"/>
              <a:cs typeface="Arial" charset="0"/>
            </a:endParaRPr>
          </a:p>
          <a:p>
            <a:pPr>
              <a:lnSpc>
                <a:spcPct val="110000"/>
              </a:lnSpc>
              <a:defRPr/>
            </a:pPr>
            <a:r>
              <a:rPr lang="sv-SE" dirty="0">
                <a:ea typeface="ＭＳ Ｐゴシック" pitchFamily="34" charset="-128"/>
                <a:cs typeface="Arial" charset="0"/>
              </a:rPr>
              <a:t>Det är inte tänkt att meddelandetexten i EES ska läsas upp ordagrant för kunden; den ska utgöra ett underlag för fortsatt dialog. </a:t>
            </a:r>
            <a:r>
              <a:rPr lang="sv-SE" b="0" dirty="0">
                <a:ea typeface="ＭＳ Ｐゴシック" pitchFamily="34" charset="-128"/>
                <a:cs typeface="Arial" charset="0"/>
              </a:rPr>
              <a:t>E</a:t>
            </a:r>
            <a:r>
              <a:rPr lang="sv-SE" dirty="0">
                <a:ea typeface="ＭＳ Ｐゴシック" pitchFamily="34" charset="-128"/>
                <a:cs typeface="Arial" charset="0"/>
              </a:rPr>
              <a:t>tt tips är att ställa generella frågor och en god idé är att alltid utgå ifrån hur kunden mår och hur väl behandlingen fungerar. Det är också viktigt att tänka på att inte oroa kunden i onödan eller rubba förtroendet mellan läkare och patient. Det är mest prioriterat att åtgärda befintliga läkemedelsrelaterade problem eller biverkningar som kan leda till allvarliga situationer. I bedömningen blir det relevant att väga in uppgifter såsom:</a:t>
            </a:r>
          </a:p>
          <a:p>
            <a:pPr marL="171450" indent="-171450">
              <a:lnSpc>
                <a:spcPct val="110000"/>
              </a:lnSpc>
              <a:buFont typeface="Arial" charset="0"/>
              <a:buChar char="•"/>
              <a:defRPr/>
            </a:pPr>
            <a:r>
              <a:rPr lang="sv-SE" dirty="0">
                <a:ea typeface="ＭＳ Ｐゴシック" pitchFamily="34" charset="-128"/>
                <a:cs typeface="Arial" charset="0"/>
              </a:rPr>
              <a:t>Är det samma eller olika förskrivare?</a:t>
            </a:r>
          </a:p>
          <a:p>
            <a:pPr marL="171450" indent="-171450">
              <a:lnSpc>
                <a:spcPct val="110000"/>
              </a:lnSpc>
              <a:buFont typeface="Arial" charset="0"/>
              <a:buChar char="•"/>
              <a:defRPr/>
            </a:pPr>
            <a:r>
              <a:rPr lang="sv-SE" baseline="0" dirty="0">
                <a:ea typeface="ＭＳ Ｐゴシック" pitchFamily="34" charset="-128"/>
                <a:cs typeface="Arial" charset="0"/>
              </a:rPr>
              <a:t>Är</a:t>
            </a:r>
            <a:r>
              <a:rPr lang="sv-SE" dirty="0">
                <a:ea typeface="ＭＳ Ｐゴシック" pitchFamily="34" charset="-128"/>
                <a:cs typeface="Arial" charset="0"/>
              </a:rPr>
              <a:t> samma eller olika förskrivningstillfällen?</a:t>
            </a:r>
          </a:p>
          <a:p>
            <a:pPr marL="171450" indent="-171450">
              <a:lnSpc>
                <a:spcPct val="110000"/>
              </a:lnSpc>
              <a:buFont typeface="Arial" charset="0"/>
              <a:buChar char="•"/>
              <a:defRPr/>
            </a:pPr>
            <a:r>
              <a:rPr lang="sv-SE" dirty="0">
                <a:ea typeface="ＭＳ Ｐゴシック" pitchFamily="34" charset="-128"/>
                <a:cs typeface="Arial" charset="0"/>
              </a:rPr>
              <a:t>Är läkemedlet är nyligen förskrivet eller om patienten har tagit det en längre tid?</a:t>
            </a:r>
          </a:p>
          <a:p>
            <a:pPr marL="171450" indent="-171450">
              <a:lnSpc>
                <a:spcPct val="110000"/>
              </a:lnSpc>
              <a:buFont typeface="Arial" charset="0"/>
              <a:buChar char="•"/>
              <a:defRPr/>
            </a:pPr>
            <a:r>
              <a:rPr lang="sv-SE" dirty="0">
                <a:ea typeface="ＭＳ Ｐゴシック" pitchFamily="34" charset="-128"/>
                <a:cs typeface="Arial" charset="0"/>
              </a:rPr>
              <a:t>Är det kunden själv eller ett ombud som hämtar läkemedlet?</a:t>
            </a:r>
          </a:p>
          <a:p>
            <a:pPr marL="0" indent="0">
              <a:lnSpc>
                <a:spcPct val="110000"/>
              </a:lnSpc>
              <a:buFont typeface="Arial" charset="0"/>
              <a:buNone/>
              <a:defRPr/>
            </a:pPr>
            <a:r>
              <a:rPr lang="sv-SE" dirty="0">
                <a:ea typeface="ＭＳ Ｐゴシック" pitchFamily="34" charset="-128"/>
                <a:cs typeface="Arial" charset="0"/>
              </a:rPr>
              <a:t>En god kunddialog gör det möjligt att omsätta farmaceutisk kunskap till nytta för kunden.</a:t>
            </a:r>
          </a:p>
          <a:p>
            <a:pPr>
              <a:lnSpc>
                <a:spcPct val="110000"/>
              </a:lnSpc>
              <a:defRPr/>
            </a:pPr>
            <a:endParaRPr lang="sv-SE" dirty="0">
              <a:ea typeface="ＭＳ Ｐゴシック" pitchFamily="34" charset="-128"/>
              <a:cs typeface="Arial" charset="0"/>
            </a:endParaRPr>
          </a:p>
          <a:p>
            <a:pPr>
              <a:lnSpc>
                <a:spcPct val="110000"/>
              </a:lnSpc>
            </a:pPr>
            <a:r>
              <a:rPr lang="sv-SE" dirty="0">
                <a:ea typeface="ＭＳ Ｐゴシック" pitchFamily="34" charset="-128"/>
                <a:cs typeface="Arial" charset="0"/>
              </a:rPr>
              <a:t>Tanken med kundfallen är dels att öka förståelsen för hur EES fungerar, dels att träna din förmåga att utifrån ett beslutsstöd bidra till förbättrad läkemedelsanvändning och god patientsäkerhet.</a:t>
            </a:r>
          </a:p>
          <a:p>
            <a:pPr>
              <a:lnSpc>
                <a:spcPct val="110000"/>
              </a:lnSpc>
            </a:pPr>
            <a:endParaRPr lang="sv-SE" b="1" dirty="0">
              <a:ea typeface="ＭＳ Ｐゴシック" pitchFamily="34" charset="-128"/>
              <a:cs typeface="Arial" charset="0"/>
            </a:endParaRPr>
          </a:p>
          <a:p>
            <a:pPr>
              <a:lnSpc>
                <a:spcPct val="110000"/>
              </a:lnSpc>
              <a:spcBef>
                <a:spcPts val="360"/>
              </a:spcBef>
              <a:defRPr/>
            </a:pPr>
            <a:r>
              <a:rPr lang="sv-SE" dirty="0">
                <a:ea typeface="ＭＳ Ｐゴシック" pitchFamily="34" charset="-128"/>
                <a:cs typeface="Arial" charset="0"/>
              </a:rPr>
              <a:t>Ambitionen är att du som farmaceut ska kunna genomföra den farmakologiska kontrollen med stöd</a:t>
            </a:r>
            <a:r>
              <a:rPr lang="sv-SE" baseline="0" dirty="0">
                <a:ea typeface="ＭＳ Ｐゴシック" pitchFamily="34" charset="-128"/>
                <a:cs typeface="Arial" charset="0"/>
              </a:rPr>
              <a:t> av </a:t>
            </a:r>
            <a:r>
              <a:rPr lang="sv-SE" dirty="0">
                <a:ea typeface="ＭＳ Ｐゴシック" pitchFamily="34" charset="-128"/>
                <a:cs typeface="Arial" charset="0"/>
              </a:rPr>
              <a:t>EES.</a:t>
            </a:r>
            <a:r>
              <a:rPr lang="sv-SE" baseline="0" dirty="0">
                <a:ea typeface="ＭＳ Ｐゴシック" pitchFamily="34" charset="-128"/>
                <a:cs typeface="Arial" charset="0"/>
              </a:rPr>
              <a:t> EES </a:t>
            </a:r>
            <a:r>
              <a:rPr lang="sv-SE" dirty="0">
                <a:ea typeface="ＭＳ Ｐゴシック" pitchFamily="34" charset="-128"/>
                <a:cs typeface="Arial" charset="0"/>
              </a:rPr>
              <a:t>innehåller olika kategorier med olika uppgifter. De kategorier som omfattar doser och åldersrelaterad lämplighet bör innehålla uppgifter om dosering, åldersintervall, eventuell maxdos samt i vissa fall även uppgifter om vilka biverkningar/risker som för hög dos kan medföra. I kategorier där flera läkemedel är inblandade är det framför allt relevant att texten innehåller information om hur de olika läkemedlen påverkar varandra och varför. </a:t>
            </a:r>
          </a:p>
          <a:p>
            <a:pPr>
              <a:lnSpc>
                <a:spcPct val="110000"/>
              </a:lnSpc>
              <a:spcBef>
                <a:spcPts val="360"/>
              </a:spcBef>
              <a:defRPr/>
            </a:pPr>
            <a:endParaRPr lang="sv-SE" dirty="0">
              <a:ea typeface="ＭＳ Ｐゴシック" pitchFamily="34" charset="-128"/>
              <a:cs typeface="Arial" charset="0"/>
            </a:endParaRPr>
          </a:p>
          <a:p>
            <a:pPr>
              <a:lnSpc>
                <a:spcPct val="110000"/>
              </a:lnSpc>
              <a:spcBef>
                <a:spcPts val="360"/>
              </a:spcBef>
              <a:defRPr/>
            </a:pPr>
            <a:r>
              <a:rPr lang="sv-SE" dirty="0"/>
              <a:t>Eftersom ny kunskap om läkemedel tillkommer löpande så uppdateras också innehållet i EES med jämna mellanrum. Expertgrupperna arbetar kontinuerligt med att revidera och skapa nytt innehåll i EES, både utifrån nya rekommendationer och utifrån</a:t>
            </a:r>
            <a:r>
              <a:rPr lang="sv-SE" baseline="0" dirty="0"/>
              <a:t> </a:t>
            </a:r>
            <a:r>
              <a:rPr lang="sv-SE" dirty="0"/>
              <a:t>förslag från er som använder systemet.</a:t>
            </a:r>
          </a:p>
          <a:p>
            <a:pPr>
              <a:lnSpc>
                <a:spcPct val="110000"/>
              </a:lnSpc>
              <a:spcBef>
                <a:spcPts val="360"/>
              </a:spcBef>
              <a:defRPr/>
            </a:pPr>
            <a:endParaRPr lang="sv-SE" dirty="0">
              <a:ea typeface="ＭＳ Ｐゴシック" pitchFamily="34" charset="-128"/>
              <a:cs typeface="Arial" charset="0"/>
            </a:endParaRPr>
          </a:p>
          <a:p>
            <a:pPr>
              <a:lnSpc>
                <a:spcPct val="110000"/>
              </a:lnSpc>
              <a:spcBef>
                <a:spcPts val="360"/>
              </a:spcBef>
              <a:defRPr/>
            </a:pPr>
            <a:r>
              <a:rPr lang="sv-SE" dirty="0">
                <a:ea typeface="ＭＳ Ｐゴシック" pitchFamily="34" charset="-128"/>
                <a:cs typeface="Arial" charset="0"/>
              </a:rPr>
              <a:t>För att en produkt ska kunna analyseras av EES krävs att den är ett klassad som ett registrerat läkemedel. Det finns andra produkttyper, till exempel licensläkemedel och naturläkemedel, som kan förskrivas på recept. </a:t>
            </a:r>
            <a:r>
              <a:rPr lang="sv-SE" baseline="0" dirty="0">
                <a:ea typeface="ＭＳ Ｐゴシック" pitchFamily="34" charset="-128"/>
                <a:cs typeface="Arial" charset="0"/>
              </a:rPr>
              <a:t>Dock kan i</a:t>
            </a:r>
            <a:r>
              <a:rPr lang="sv-SE" dirty="0">
                <a:ea typeface="ＭＳ Ｐゴシック" pitchFamily="34" charset="-128"/>
                <a:cs typeface="Arial" charset="0"/>
              </a:rPr>
              <a:t>ngen EES-analys genomföras på dessa produkttyper, vilket då tydliggörs med meddelandet: ”</a:t>
            </a:r>
            <a:r>
              <a:rPr lang="sv-SE" i="1" dirty="0">
                <a:ea typeface="ＭＳ Ｐゴシック" pitchFamily="34" charset="-128"/>
                <a:cs typeface="Arial" charset="0"/>
              </a:rPr>
              <a:t>EES-kontroll ej genomförd”. </a:t>
            </a:r>
            <a:r>
              <a:rPr lang="sv-SE" dirty="0">
                <a:ea typeface="ＭＳ Ｐゴシック" pitchFamily="34" charset="-128"/>
                <a:cs typeface="Arial" charset="0"/>
              </a:rPr>
              <a:t>För läkemedel där ej EES kontroll kan genomföras men en Int</a:t>
            </a:r>
            <a:r>
              <a:rPr lang="sv-SE" sz="1200" kern="1200" dirty="0">
                <a:solidFill>
                  <a:schemeClr val="tx1"/>
                </a:solidFill>
                <a:effectLst/>
                <a:latin typeface="+mn-lt"/>
                <a:ea typeface="+mn-ea"/>
                <a:cs typeface="+mn-cs"/>
              </a:rPr>
              <a:t>eraktionskontroll kan genomföras –tydliggörs med meddelandet:</a:t>
            </a:r>
            <a:r>
              <a:rPr lang="sv-SE" sz="1200" i="1" kern="1200" dirty="0">
                <a:solidFill>
                  <a:schemeClr val="tx1"/>
                </a:solidFill>
                <a:effectLst/>
                <a:latin typeface="+mn-lt"/>
                <a:ea typeface="+mn-ea"/>
                <a:cs typeface="+mn-cs"/>
              </a:rPr>
              <a:t> "Endast interaktionskontroll är genomförd”.</a:t>
            </a:r>
            <a:endParaRPr lang="sv-SE" dirty="0">
              <a:ea typeface="ＭＳ Ｐゴシック" pitchFamily="34" charset="-128"/>
              <a:cs typeface="Arial" charset="0"/>
            </a:endParaRPr>
          </a:p>
          <a:p>
            <a:pPr>
              <a:lnSpc>
                <a:spcPct val="110000"/>
              </a:lnSpc>
              <a:spcBef>
                <a:spcPts val="360"/>
              </a:spcBef>
              <a:defRPr/>
            </a:pPr>
            <a:endParaRPr lang="sv-SE" dirty="0">
              <a:ea typeface="ＭＳ Ｐゴシック" pitchFamily="34" charset="-128"/>
              <a:cs typeface="Arial" charset="0"/>
            </a:endParaRPr>
          </a:p>
          <a:p>
            <a:pPr>
              <a:lnSpc>
                <a:spcPct val="110000"/>
              </a:lnSpc>
            </a:pPr>
            <a:endParaRPr lang="sv-SE" dirty="0"/>
          </a:p>
        </p:txBody>
      </p:sp>
      <p:sp>
        <p:nvSpPr>
          <p:cNvPr id="4" name="Platshållare för bildnummer 3"/>
          <p:cNvSpPr>
            <a:spLocks noGrp="1"/>
          </p:cNvSpPr>
          <p:nvPr>
            <p:ph type="sldNum" sz="quarter" idx="10"/>
          </p:nvPr>
        </p:nvSpPr>
        <p:spPr/>
        <p:txBody>
          <a:bodyPr/>
          <a:lstStyle/>
          <a:p>
            <a:fld id="{6E611AC6-6AF3-4383-A1A0-9731B5AA9D0B}" type="slidenum">
              <a:rPr lang="en-US" smtClean="0"/>
              <a:t>2</a:t>
            </a:fld>
            <a:endParaRPr lang="en-US" dirty="0"/>
          </a:p>
        </p:txBody>
      </p:sp>
    </p:spTree>
    <p:extLst>
      <p:ext uri="{BB962C8B-B14F-4D97-AF65-F5344CB8AC3E}">
        <p14:creationId xmlns:p14="http://schemas.microsoft.com/office/powerpoint/2010/main" val="799758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2751138" y="744538"/>
            <a:ext cx="3128962" cy="2346325"/>
          </a:xfrm>
        </p:spPr>
      </p:sp>
      <p:sp>
        <p:nvSpPr>
          <p:cNvPr id="4" name="Platshållare för bildnummer 3"/>
          <p:cNvSpPr>
            <a:spLocks noGrp="1"/>
          </p:cNvSpPr>
          <p:nvPr>
            <p:ph type="sldNum" sz="quarter" idx="10"/>
          </p:nvPr>
        </p:nvSpPr>
        <p:spPr/>
        <p:txBody>
          <a:bodyPr/>
          <a:lstStyle/>
          <a:p>
            <a:fld id="{6E611AC6-6AF3-4383-A1A0-9731B5AA9D0B}" type="slidenum">
              <a:rPr lang="en-US" smtClean="0"/>
              <a:t>3</a:t>
            </a:fld>
            <a:endParaRPr lang="en-US" dirty="0"/>
          </a:p>
        </p:txBody>
      </p:sp>
      <p:sp>
        <p:nvSpPr>
          <p:cNvPr id="7" name="Rectangle 3"/>
          <p:cNvSpPr>
            <a:spLocks noGrp="1"/>
          </p:cNvSpPr>
          <p:nvPr>
            <p:ph type="body" sz="quarter" idx="11"/>
          </p:nvPr>
        </p:nvSpPr>
        <p:spPr bwMode="auto">
          <a:xfrm>
            <a:off x="679768" y="3163407"/>
            <a:ext cx="5438140" cy="6018735"/>
          </a:xfrm>
          <a:noFill/>
        </p:spPr>
        <p:txBody>
          <a:bodyPr>
            <a:normAutofit fontScale="92500" lnSpcReduction="10000"/>
          </a:bodyPr>
          <a:lstStyle/>
          <a:p>
            <a:r>
              <a:rPr lang="sv-SE" b="1" dirty="0">
                <a:ea typeface="ＭＳ Ｐゴシック" pitchFamily="34" charset="-128"/>
                <a:cs typeface="Arial" charset="0"/>
              </a:rPr>
              <a:t>Hur</a:t>
            </a:r>
            <a:r>
              <a:rPr lang="sv-SE" b="1" baseline="0" dirty="0">
                <a:ea typeface="ＭＳ Ｐゴシック" pitchFamily="34" charset="-128"/>
                <a:cs typeface="Arial" charset="0"/>
              </a:rPr>
              <a:t> och </a:t>
            </a:r>
            <a:r>
              <a:rPr lang="sv-SE" b="1" dirty="0">
                <a:ea typeface="ＭＳ Ｐゴシック" pitchFamily="34" charset="-128"/>
                <a:cs typeface="Arial" charset="0"/>
              </a:rPr>
              <a:t>när genereras en ”hög dos”-signal?</a:t>
            </a:r>
          </a:p>
          <a:p>
            <a:r>
              <a:rPr lang="sv-SE" dirty="0">
                <a:ea typeface="ＭＳ Ｐゴシック" pitchFamily="34" charset="-128"/>
                <a:cs typeface="Arial" charset="0"/>
              </a:rPr>
              <a:t>EES-systemet signalerar </a:t>
            </a:r>
            <a:r>
              <a:rPr lang="sv-SE" i="1" dirty="0">
                <a:ea typeface="ＭＳ Ｐゴシック" pitchFamily="34" charset="-128"/>
                <a:cs typeface="Arial" charset="0"/>
              </a:rPr>
              <a:t>hög dos </a:t>
            </a:r>
            <a:r>
              <a:rPr lang="sv-SE" dirty="0">
                <a:ea typeface="ＭＳ Ｐゴシック" pitchFamily="34" charset="-128"/>
                <a:cs typeface="Arial" charset="0"/>
              </a:rPr>
              <a:t>när dagliga mängden på receptet överskrider den maximala dygnsdosen för läkemedlet. Dygnsdosen hämtas i första hand från fältet "daglig mängd" i den Nationella läkemedelslistan. Om daglig mängd saknas tolkar EES den dosering som är angiven på receptet. Exempelvis förstår EES att </a:t>
            </a:r>
            <a:r>
              <a:rPr lang="sv-SE" i="1" dirty="0">
                <a:ea typeface="ＭＳ Ｐゴシック" pitchFamily="34" charset="-128"/>
                <a:cs typeface="Arial" charset="0"/>
              </a:rPr>
              <a:t>1 tablett 2 gånger dagligen</a:t>
            </a:r>
            <a:r>
              <a:rPr lang="sv-SE" dirty="0">
                <a:ea typeface="ＭＳ Ｐゴシック" pitchFamily="34" charset="-128"/>
                <a:cs typeface="Arial" charset="0"/>
              </a:rPr>
              <a:t> innebär en dygnsdos på totalt 2 tabletter, eller att </a:t>
            </a:r>
            <a:r>
              <a:rPr lang="sv-SE" i="1" dirty="0">
                <a:ea typeface="ＭＳ Ｐゴシック" pitchFamily="34" charset="-128"/>
                <a:cs typeface="Arial" charset="0"/>
              </a:rPr>
              <a:t>2 tabletter 3 gånger dagligen </a:t>
            </a:r>
            <a:r>
              <a:rPr lang="sv-SE" dirty="0">
                <a:ea typeface="ＭＳ Ｐゴシック" pitchFamily="34" charset="-128"/>
                <a:cs typeface="Arial" charset="0"/>
              </a:rPr>
              <a:t>innebär en dygnsdos på totalt 6 tabletter. </a:t>
            </a:r>
          </a:p>
          <a:p>
            <a:endParaRPr lang="sv-SE" dirty="0">
              <a:ea typeface="ＭＳ Ｐゴシック" pitchFamily="34" charset="-128"/>
              <a:cs typeface="Arial" charset="0"/>
            </a:endParaRPr>
          </a:p>
          <a:p>
            <a:r>
              <a:rPr lang="sv-SE" dirty="0">
                <a:ea typeface="ＭＳ Ｐゴシック" pitchFamily="34" charset="-128"/>
                <a:cs typeface="Arial" charset="0"/>
              </a:rPr>
              <a:t>Gränsvärdet för de maximala dygnsdoserna i EES baseras på dokumentation utifrån SPC*/FASS. Ett läkemedel kan som bekant ha flera olika indikationer med varierande dosering. Eftersom vi i Sverige saknar diagnoskoder på recepten kan inte EES avgöra vilken indikation det är som avses. I EES är det därför alltid den högsta rekommenderade dygnsdosen som styr gränsvärdet för hög dos, undantaget är mycket sällsynta sjukdomar med kraftigt avvikande dosering. </a:t>
            </a:r>
          </a:p>
          <a:p>
            <a:r>
              <a:rPr lang="sv-SE" sz="1100" dirty="0">
                <a:ea typeface="ＭＳ Ｐゴシック" pitchFamily="34" charset="-128"/>
                <a:cs typeface="Arial" charset="0"/>
              </a:rPr>
              <a:t>* </a:t>
            </a:r>
            <a:r>
              <a:rPr lang="sv-SE" sz="1100" dirty="0"/>
              <a:t>Produktresumé förkortas ibland SPC eller SmPC från den engelska benämningen Summary of Product Characteristics.</a:t>
            </a:r>
            <a:endParaRPr lang="sv-SE" sz="1100" dirty="0">
              <a:ea typeface="ＭＳ Ｐゴシック" pitchFamily="34" charset="-128"/>
              <a:cs typeface="Arial" charset="0"/>
            </a:endParaRPr>
          </a:p>
          <a:p>
            <a:endParaRPr lang="sv-SE" dirty="0">
              <a:ea typeface="ＭＳ Ｐゴシック" pitchFamily="34" charset="-128"/>
              <a:cs typeface="Arial" charset="0"/>
            </a:endParaRPr>
          </a:p>
          <a:p>
            <a:r>
              <a:rPr lang="sv-SE" b="1" dirty="0">
                <a:ea typeface="ＭＳ Ｐゴシック" pitchFamily="34" charset="-128"/>
                <a:cs typeface="Arial" charset="0"/>
              </a:rPr>
              <a:t>Begränsningar </a:t>
            </a:r>
          </a:p>
          <a:p>
            <a:r>
              <a:rPr lang="sv-SE" dirty="0">
                <a:ea typeface="ＭＳ Ｐゴシック" pitchFamily="34" charset="-128"/>
                <a:cs typeface="Arial" charset="0"/>
              </a:rPr>
              <a:t>Eftersom EES fungerar genom maskinell tolkning av en text finns det några begränsningar i systemet som är bra att vara medveten om. </a:t>
            </a:r>
          </a:p>
          <a:p>
            <a:endParaRPr lang="sv-SE" dirty="0">
              <a:ea typeface="ＭＳ Ｐゴシック" pitchFamily="34" charset="-128"/>
              <a:cs typeface="Arial" charset="0"/>
            </a:endParaRPr>
          </a:p>
          <a:p>
            <a:r>
              <a:rPr lang="sv-SE" dirty="0">
                <a:ea typeface="ＭＳ Ｐゴシック" pitchFamily="34" charset="-128"/>
                <a:cs typeface="Arial" charset="0"/>
              </a:rPr>
              <a:t>För EES ska kunna beräkna vilken dos som har förskrivits måste det finnas tolkningsbar information på receptet. Doseringstexter i stil med </a:t>
            </a:r>
            <a:r>
              <a:rPr lang="sv-SE" i="1" dirty="0">
                <a:ea typeface="ＭＳ Ｐゴシック" pitchFamily="34" charset="-128"/>
                <a:cs typeface="Arial" charset="0"/>
              </a:rPr>
              <a:t>enligt tidigare ordination</a:t>
            </a:r>
            <a:r>
              <a:rPr lang="sv-SE" dirty="0">
                <a:ea typeface="ＭＳ Ｐゴシック" pitchFamily="34" charset="-128"/>
                <a:cs typeface="Arial" charset="0"/>
              </a:rPr>
              <a:t> eller </a:t>
            </a:r>
            <a:r>
              <a:rPr lang="sv-SE" i="1" dirty="0">
                <a:ea typeface="ＭＳ Ｐゴシック" pitchFamily="34" charset="-128"/>
                <a:cs typeface="Arial" charset="0"/>
              </a:rPr>
              <a:t>enligt tryckt föreskrift</a:t>
            </a:r>
            <a:r>
              <a:rPr lang="sv-SE" dirty="0">
                <a:ea typeface="ＭＳ Ｐゴシック" pitchFamily="34" charset="-128"/>
                <a:cs typeface="Arial" charset="0"/>
              </a:rPr>
              <a:t> innehåller inga tolkningsbara uppgifter och EES kan således inte beräkna någon dygnsdos. Om inte heller daglig mängd är ifylld går det inte för EES att genomföra någon doskontroll. Farmaceuten uppmärksammas på detta med meddelandet </a:t>
            </a:r>
            <a:r>
              <a:rPr lang="sv-SE" i="1" dirty="0"/>
              <a:t>Doseringskontroll – ej genomförd</a:t>
            </a:r>
            <a:r>
              <a:rPr lang="sv-SE" dirty="0"/>
              <a:t>.</a:t>
            </a:r>
            <a:r>
              <a:rPr lang="sv-SE" i="1" dirty="0">
                <a:ea typeface="ＭＳ Ｐゴシック" pitchFamily="-112" charset="-128"/>
                <a:cs typeface="Arial" pitchFamily="34" charset="0"/>
              </a:rPr>
              <a:t> </a:t>
            </a:r>
            <a:r>
              <a:rPr lang="sv-SE" dirty="0">
                <a:ea typeface="ＭＳ Ｐゴシック" pitchFamily="-112" charset="-128"/>
                <a:cs typeface="Arial" pitchFamily="34" charset="0"/>
              </a:rPr>
              <a:t>Notera att EES-analys då ändå sker i övriga kategorier (de som inte använder dosvärdet).</a:t>
            </a:r>
            <a:endParaRPr lang="sv-SE" dirty="0">
              <a:solidFill>
                <a:srgbClr val="FF0000"/>
              </a:solidFill>
              <a:ea typeface="ＭＳ Ｐゴシック" pitchFamily="-112" charset="-128"/>
              <a:cs typeface="Arial" pitchFamily="34" charset="0"/>
            </a:endParaRPr>
          </a:p>
          <a:p>
            <a:r>
              <a:rPr lang="sv-SE" dirty="0">
                <a:ea typeface="ＭＳ Ｐゴシック" pitchFamily="-112" charset="-128"/>
                <a:cs typeface="Arial" pitchFamily="34" charset="0"/>
              </a:rPr>
              <a:t> </a:t>
            </a:r>
          </a:p>
          <a:p>
            <a:r>
              <a:rPr lang="sv-SE" dirty="0">
                <a:ea typeface="ＭＳ Ｐゴシック" pitchFamily="34" charset="-128"/>
                <a:cs typeface="Arial" charset="0"/>
              </a:rPr>
              <a:t>För att EES ska kunna</a:t>
            </a:r>
            <a:r>
              <a:rPr lang="sv-SE" baseline="0" dirty="0">
                <a:ea typeface="ＭＳ Ｐゴシック" pitchFamily="34" charset="-128"/>
                <a:cs typeface="Arial" charset="0"/>
              </a:rPr>
              <a:t> göra </a:t>
            </a:r>
            <a:r>
              <a:rPr lang="sv-SE" dirty="0">
                <a:ea typeface="ＭＳ Ｐゴシック" pitchFamily="34" charset="-128"/>
                <a:cs typeface="Arial" charset="0"/>
              </a:rPr>
              <a:t>en</a:t>
            </a:r>
            <a:r>
              <a:rPr lang="sv-SE" baseline="0" dirty="0">
                <a:ea typeface="ＭＳ Ｐゴシック" pitchFamily="34" charset="-128"/>
                <a:cs typeface="Arial" charset="0"/>
              </a:rPr>
              <a:t> </a:t>
            </a:r>
            <a:r>
              <a:rPr lang="sv-SE" dirty="0">
                <a:ea typeface="ＭＳ Ｐゴシック" pitchFamily="34" charset="-128"/>
                <a:cs typeface="Arial" charset="0"/>
              </a:rPr>
              <a:t>korrekt beräkning av dygnsdos krävs att doseringen är uttryckt i korrekt enhet. Det fungerar exempelvis inte om doseringen för tabletter anges i mg i stället för antal tabletter eller om doseringen för en oral suspension anges i mg i stället för ml. Sådana avvikelser innebär det att beräkningen av dygnsdos blir felaktig, med följd att signalen</a:t>
            </a:r>
            <a:r>
              <a:rPr lang="sv-SE" baseline="0" dirty="0">
                <a:ea typeface="ＭＳ Ｐゴシック" pitchFamily="34" charset="-128"/>
                <a:cs typeface="Arial" charset="0"/>
              </a:rPr>
              <a:t> för </a:t>
            </a:r>
            <a:r>
              <a:rPr lang="sv-SE" dirty="0">
                <a:ea typeface="ＭＳ Ｐゴシック" pitchFamily="34" charset="-128"/>
                <a:cs typeface="Arial" charset="0"/>
              </a:rPr>
              <a:t>hög dos kan genereras felaktigt. Tolkningen</a:t>
            </a:r>
            <a:r>
              <a:rPr lang="sv-SE" baseline="0" dirty="0">
                <a:ea typeface="ＭＳ Ｐゴシック" pitchFamily="34" charset="-128"/>
                <a:cs typeface="Arial" charset="0"/>
              </a:rPr>
              <a:t> kan också bli fel o</a:t>
            </a:r>
            <a:r>
              <a:rPr lang="sv-SE" dirty="0">
                <a:ea typeface="ＭＳ Ｐゴシック" pitchFamily="34" charset="-128"/>
                <a:cs typeface="Arial" charset="0"/>
              </a:rPr>
              <a:t>m förskrivaren har gjort grova stavfel, använder helt avvikande ordföljd eller skriver på ett annat språk. Läkemedel som inte har samma dygnsdos varje dag är det svårt att göra en korrekt beräkning för.</a:t>
            </a:r>
          </a:p>
          <a:p>
            <a:endParaRPr lang="sv-SE" dirty="0">
              <a:ea typeface="ＭＳ Ｐゴシック" pitchFamily="34" charset="-128"/>
              <a:cs typeface="Arial" charset="0"/>
            </a:endParaRPr>
          </a:p>
          <a:p>
            <a:r>
              <a:rPr lang="sv-SE" dirty="0">
                <a:ea typeface="ＭＳ Ｐゴシック" pitchFamily="34" charset="-128"/>
                <a:cs typeface="Arial" charset="0"/>
              </a:rPr>
              <a:t>På sidan 2 finns generella tips kring hur du som farmaceut bör agera när du ska kommunicera med en kund om signaler och vad som kan vara viktigt att ta hänsyn till.</a:t>
            </a:r>
          </a:p>
          <a:p>
            <a:endParaRPr lang="sv-SE" dirty="0">
              <a:ea typeface="ＭＳ Ｐゴシック" pitchFamily="34" charset="-128"/>
              <a:cs typeface="Arial" charset="0"/>
            </a:endParaRPr>
          </a:p>
          <a:p>
            <a:endParaRPr lang="sv-SE" dirty="0">
              <a:ea typeface="ＭＳ Ｐゴシック" pitchFamily="34" charset="-128"/>
              <a:cs typeface="Arial" charset="0"/>
            </a:endParaRPr>
          </a:p>
          <a:p>
            <a:endParaRPr lang="sv-SE" dirty="0">
              <a:ea typeface="ＭＳ Ｐゴシック" pitchFamily="34" charset="-128"/>
              <a:cs typeface="Arial" charset="0"/>
            </a:endParaRPr>
          </a:p>
          <a:p>
            <a:endParaRPr lang="sv-SE" b="1" dirty="0">
              <a:ea typeface="ＭＳ Ｐゴシック" pitchFamily="34" charset="-128"/>
              <a:cs typeface="Arial" charset="0"/>
            </a:endParaRPr>
          </a:p>
        </p:txBody>
      </p:sp>
    </p:spTree>
    <p:extLst>
      <p:ext uri="{BB962C8B-B14F-4D97-AF65-F5344CB8AC3E}">
        <p14:creationId xmlns:p14="http://schemas.microsoft.com/office/powerpoint/2010/main" val="2977271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3254375" y="744538"/>
            <a:ext cx="2625725" cy="1970087"/>
          </a:xfrm>
        </p:spPr>
      </p:sp>
      <p:sp>
        <p:nvSpPr>
          <p:cNvPr id="3" name="Platshållare för anteckningar 2"/>
          <p:cNvSpPr>
            <a:spLocks noGrp="1"/>
          </p:cNvSpPr>
          <p:nvPr>
            <p:ph type="body" idx="1"/>
          </p:nvPr>
        </p:nvSpPr>
        <p:spPr>
          <a:xfrm>
            <a:off x="679768" y="3091111"/>
            <a:ext cx="5438140" cy="6091031"/>
          </a:xfrm>
        </p:spPr>
        <p:txBody>
          <a:bodyPr/>
          <a:lstStyle/>
          <a:p>
            <a:r>
              <a:rPr lang="sv-SE" dirty="0"/>
              <a:t>En relativt vanligt situation i Sverige är att läkemedel förskrivs till barn trots att det i SPC/FASS saknas både indikation och dos. När det gäller alimemazin (Theralen) kan vi dock konstatera att SPC/FASS anger flera indikationer till barn och situationen i kundfallet ovan måste därför vara en annan. Trots att Theralen har indikation till barn i SPC/FASS genererar EES en signal, hur hänger det ihop?</a:t>
            </a:r>
          </a:p>
          <a:p>
            <a:r>
              <a:rPr lang="sv-SE" dirty="0"/>
              <a:t> </a:t>
            </a:r>
          </a:p>
          <a:p>
            <a:r>
              <a:rPr lang="sv-SE" dirty="0"/>
              <a:t>Av meddelandetexten framgår att EES-signalen utgår från information i två olika källor: Läkemedelsverket och SPC/FASS. </a:t>
            </a:r>
          </a:p>
          <a:p>
            <a:endParaRPr lang="sv-SE" dirty="0"/>
          </a:p>
          <a:p>
            <a:r>
              <a:rPr lang="sv-SE" dirty="0"/>
              <a:t>Läkemedelsverket utfärdar behandlingsrekommendationer inom olika områden. Dessa rekommendationer utgör stöd till förskrivare om hur läkemedel bör användas i den kliniska vardagen och tillgängliggörs också för farmaceuten genom implementering i EES. Behandlingsrekommendationerna uppdateras regelbundet och är baserade på aktuell evidensbaserad vetenskap och klinisk erfarenhet. För enskilda substanser kan resultatet bli att Läkemedelsverkets rekommendationer skiljer sig från rekommendationerna i SPC/FASS. När det gäller behandling av sömnstörningar hos barn har Läkemedelsverket gjort bedömningen att alimemazin har en ofördelaktig risk/nytta-profil. De rekommenderar därför inte att substansen ska användas till barn på denna indikation. Observera att substansen fortfarande kan vara lämplig vid andra indikationer.</a:t>
            </a:r>
          </a:p>
          <a:p>
            <a:endParaRPr lang="sv-SE" dirty="0"/>
          </a:p>
          <a:p>
            <a:r>
              <a:rPr lang="sv-SE" dirty="0"/>
              <a:t>Eftersom Sverige inte har diagnoskoder kan inte EES avgöra på vilken indikation en patient fått ett läkemedel förskrivet. Lösningen i EES blev därför</a:t>
            </a:r>
            <a:r>
              <a:rPr lang="sv-SE" baseline="0" dirty="0"/>
              <a:t> </a:t>
            </a:r>
            <a:r>
              <a:rPr lang="sv-SE" dirty="0"/>
              <a:t>en regel som alltid faller ut varje gång ett barn får alimemazin. Meddelandetexten behöver var tydlig och innehålla tillräckligt med information så att farmaceuten förstår de olika situationerna. I kunddialogen behöver du som farmaceut börja med att reda ut på vilken indikation läkemedlet är förskrivet, och därefter värdera och prioritera nästa steg. </a:t>
            </a:r>
          </a:p>
          <a:p>
            <a:endParaRPr lang="sv-SE" dirty="0">
              <a:ea typeface="ＭＳ Ｐゴシック" pitchFamily="34" charset="-128"/>
              <a:cs typeface="Arial" charset="0"/>
            </a:endParaRPr>
          </a:p>
          <a:p>
            <a:r>
              <a:rPr lang="sv-SE" dirty="0">
                <a:ea typeface="ＭＳ Ｐゴシック" pitchFamily="34" charset="-128"/>
                <a:cs typeface="Arial" charset="0"/>
              </a:rPr>
              <a:t>På sidan 2 finns generella tips kring hur du bör agera när du ska kommunicera med en kund om signaler och vad som kan vara viktigt att ta hänsyn till.</a:t>
            </a:r>
          </a:p>
          <a:p>
            <a:endParaRPr lang="sv-SE" dirty="0"/>
          </a:p>
          <a:p>
            <a:r>
              <a:rPr lang="sv-SE" dirty="0"/>
              <a:t> </a:t>
            </a:r>
          </a:p>
        </p:txBody>
      </p:sp>
      <p:sp>
        <p:nvSpPr>
          <p:cNvPr id="4" name="Platshållare för bildnummer 3"/>
          <p:cNvSpPr>
            <a:spLocks noGrp="1"/>
          </p:cNvSpPr>
          <p:nvPr>
            <p:ph type="sldNum" sz="quarter" idx="10"/>
          </p:nvPr>
        </p:nvSpPr>
        <p:spPr/>
        <p:txBody>
          <a:bodyPr/>
          <a:lstStyle/>
          <a:p>
            <a:fld id="{6E611AC6-6AF3-4383-A1A0-9731B5AA9D0B}" type="slidenum">
              <a:rPr lang="en-US" smtClean="0"/>
              <a:t>4</a:t>
            </a:fld>
            <a:endParaRPr lang="en-US" dirty="0"/>
          </a:p>
        </p:txBody>
      </p:sp>
    </p:spTree>
    <p:extLst>
      <p:ext uri="{BB962C8B-B14F-4D97-AF65-F5344CB8AC3E}">
        <p14:creationId xmlns:p14="http://schemas.microsoft.com/office/powerpoint/2010/main" val="3976973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TextEdit="1"/>
          </p:cNvSpPr>
          <p:nvPr>
            <p:ph type="sldImg"/>
          </p:nvPr>
        </p:nvSpPr>
        <p:spPr bwMode="auto">
          <a:xfrm>
            <a:off x="2201863" y="744538"/>
            <a:ext cx="3227387" cy="2419350"/>
          </a:xfrm>
          <a:noFill/>
          <a:ln>
            <a:solidFill>
              <a:srgbClr val="000000"/>
            </a:solidFill>
            <a:miter lim="800000"/>
            <a:headEnd/>
            <a:tailEnd/>
          </a:ln>
        </p:spPr>
      </p:sp>
      <p:sp>
        <p:nvSpPr>
          <p:cNvPr id="4" name="Platshållare för anteckningar 3"/>
          <p:cNvSpPr>
            <a:spLocks noGrp="1"/>
          </p:cNvSpPr>
          <p:nvPr>
            <p:ph type="body" sz="quarter" idx="10"/>
          </p:nvPr>
        </p:nvSpPr>
        <p:spPr>
          <a:xfrm>
            <a:off x="679768" y="3595167"/>
            <a:ext cx="5438140" cy="5586973"/>
          </a:xfrm>
        </p:spPr>
        <p:txBody>
          <a:bodyPr>
            <a:normAutofit lnSpcReduction="10000"/>
          </a:bodyPr>
          <a:lstStyle/>
          <a:p>
            <a:pPr>
              <a:spcBef>
                <a:spcPts val="360"/>
              </a:spcBef>
              <a:defRPr/>
            </a:pPr>
            <a:r>
              <a:rPr lang="sv-SE" dirty="0">
                <a:ea typeface="ＭＳ Ｐゴシック" pitchFamily="34" charset="-128"/>
                <a:cs typeface="Arial" charset="0"/>
              </a:rPr>
              <a:t>Bakgrunden till reglerna</a:t>
            </a:r>
            <a:r>
              <a:rPr lang="sv-SE" baseline="0" dirty="0">
                <a:ea typeface="ＭＳ Ｐゴシック" pitchFamily="34" charset="-128"/>
                <a:cs typeface="Arial" charset="0"/>
              </a:rPr>
              <a:t> för</a:t>
            </a:r>
            <a:r>
              <a:rPr lang="sv-SE" dirty="0">
                <a:ea typeface="ＭＳ Ｐゴシック" pitchFamily="34" charset="-128"/>
                <a:cs typeface="Arial" charset="0"/>
              </a:rPr>
              <a:t> EES-kategorin Äldre</a:t>
            </a:r>
            <a:r>
              <a:rPr lang="sv-SE" baseline="0" dirty="0">
                <a:ea typeface="ＭＳ Ｐゴシック" pitchFamily="34" charset="-128"/>
                <a:cs typeface="Arial" charset="0"/>
              </a:rPr>
              <a:t> </a:t>
            </a:r>
            <a:r>
              <a:rPr lang="sv-SE" dirty="0">
                <a:ea typeface="ＭＳ Ｐゴシック" pitchFamily="34" charset="-128"/>
                <a:cs typeface="Arial" charset="0"/>
              </a:rPr>
              <a:t>är de förändringar som sker i kroppen vid åldrandet och hur dessa påverkar läkemedlens farmakokinetik  eller omvandling. </a:t>
            </a:r>
            <a:r>
              <a:rPr lang="sv-SE" dirty="0">
                <a:ea typeface="ＭＳ Ｐゴシック" pitchFamily="34" charset="-128"/>
                <a:cs typeface="Arial" pitchFamily="34" charset="0"/>
              </a:rPr>
              <a:t>I det material som heter EES Grundutbildning kan du läsa mer om den förändrade farmakokinetiken hos äldre.</a:t>
            </a:r>
          </a:p>
          <a:p>
            <a:pPr>
              <a:spcBef>
                <a:spcPts val="360"/>
              </a:spcBef>
              <a:defRPr/>
            </a:pPr>
            <a:endParaRPr lang="sv-SE" dirty="0">
              <a:ea typeface="ＭＳ Ｐゴシック" pitchFamily="34" charset="-128"/>
              <a:cs typeface="Arial" pitchFamily="34" charset="0"/>
            </a:endParaRPr>
          </a:p>
          <a:p>
            <a:pPr>
              <a:spcBef>
                <a:spcPts val="360"/>
              </a:spcBef>
              <a:defRPr/>
            </a:pPr>
            <a:r>
              <a:rPr lang="sv-SE" dirty="0">
                <a:ea typeface="ＭＳ Ｐゴシック" pitchFamily="34" charset="-128"/>
                <a:cs typeface="Arial" charset="0"/>
              </a:rPr>
              <a:t>Socialstyrelsens har tagit fram ”Indikatorer för god läkemedelsterapi hos äldre” (2017-6). Syftet med dessa är, förutom att vara ett stöd vid förskrivning, även att ge stöd för bättre kvalitet i läkemedelsanvändningen hos äldre.</a:t>
            </a:r>
            <a:r>
              <a:rPr lang="sv-SE" dirty="0"/>
              <a:t> Behandlingsrekommendationerna uppdateras regelbundet och är baserade på aktuell evidensbaserad vetenskap och klinisk erfarenhet. För enskilda substanser kan det hända att rekommendationerna i indikatorerna skiljer sig ifrån rekommendationerna i SPC/FASS. Kom ihåg att indikatorerna är ett producentobundet komplement och ett förtydligande, eftersom äldre ofta är mer känsliga för vissa läkemedel. </a:t>
            </a:r>
          </a:p>
          <a:p>
            <a:pPr>
              <a:spcBef>
                <a:spcPts val="360"/>
              </a:spcBef>
              <a:defRPr/>
            </a:pPr>
            <a:endParaRPr lang="sv-SE" dirty="0">
              <a:ea typeface="ＭＳ Ｐゴシック" pitchFamily="34" charset="-128"/>
              <a:cs typeface="Arial" pitchFamily="34" charset="0"/>
            </a:endParaRPr>
          </a:p>
          <a:p>
            <a:pPr>
              <a:spcBef>
                <a:spcPts val="360"/>
              </a:spcBef>
              <a:defRPr/>
            </a:pPr>
            <a:r>
              <a:rPr lang="sv-SE" dirty="0">
                <a:ea typeface="ＭＳ Ｐゴシック" pitchFamily="34" charset="-128"/>
                <a:cs typeface="Arial" pitchFamily="34" charset="0"/>
              </a:rPr>
              <a:t>Den åldersgräns för äldre som oftast används i EES är samma som i Socialstyrelsens indikatorer och är i reglerna ofta definierad till 75 år. Gränsen</a:t>
            </a:r>
            <a:r>
              <a:rPr lang="sv-SE" baseline="0" dirty="0">
                <a:ea typeface="ＭＳ Ｐゴシック" pitchFamily="34" charset="-128"/>
                <a:cs typeface="Arial" pitchFamily="34" charset="0"/>
              </a:rPr>
              <a:t> kan</a:t>
            </a:r>
            <a:r>
              <a:rPr lang="sv-SE" dirty="0">
                <a:ea typeface="ＭＳ Ｐゴシック" pitchFamily="34" charset="-128"/>
                <a:cs typeface="Arial" pitchFamily="34" charset="0"/>
              </a:rPr>
              <a:t> dock variera beroende på vilket läkemedel som avses.  </a:t>
            </a:r>
          </a:p>
          <a:p>
            <a:pPr>
              <a:spcBef>
                <a:spcPts val="360"/>
              </a:spcBef>
              <a:defRPr/>
            </a:pPr>
            <a:endParaRPr lang="sv-SE" dirty="0">
              <a:ea typeface="ＭＳ Ｐゴシック" pitchFamily="34" charset="-128"/>
              <a:cs typeface="Arial" pitchFamily="34" charset="0"/>
            </a:endParaRPr>
          </a:p>
          <a:p>
            <a:pPr>
              <a:spcBef>
                <a:spcPts val="360"/>
              </a:spcBef>
              <a:defRPr/>
            </a:pPr>
            <a:r>
              <a:rPr lang="sv-SE" dirty="0">
                <a:ea typeface="ＭＳ Ｐゴシック" pitchFamily="34" charset="-128"/>
                <a:cs typeface="Arial" pitchFamily="34" charset="0"/>
              </a:rPr>
              <a:t>I bilden ovan ges ett exempel ur kategorin Åldersvarning. Stesolid (diazepam) är ett olämpligt läkemedel till personer över 75 år, och rekommendationen är då att om möjligt undvika substansen. Den meddelandetext som du som farmaceut ser, med uppgift om ”trötthet, fall och kognitiv påverkan” ska uppmärksamma dig på vad du ska vara observant på i dialogen med kunden. Kom ihåg att befintliga läkemedelsrelaterade problem och situationer som kan ge allvarliga konsekvenser är högst prioriterade att agera på. Du bör även tänka på att skillnaden mellan individer är stor. För enskilda personer kan behandlingen fungera utmärkt, trots ovanstående rekommendation. </a:t>
            </a:r>
            <a:r>
              <a:rPr lang="sv-SE" i="0" dirty="0">
                <a:ea typeface="ＭＳ Ｐゴシック" pitchFamily="34" charset="-128"/>
                <a:cs typeface="Arial" pitchFamily="34" charset="0"/>
              </a:rPr>
              <a:t>Källan</a:t>
            </a:r>
            <a:r>
              <a:rPr lang="sv-SE" dirty="0">
                <a:ea typeface="ＭＳ Ｐゴシック" pitchFamily="34" charset="-128"/>
                <a:cs typeface="Arial" pitchFamily="34" charset="0"/>
              </a:rPr>
              <a:t> är angiven</a:t>
            </a:r>
            <a:r>
              <a:rPr lang="sv-SE" baseline="0" dirty="0">
                <a:ea typeface="ＭＳ Ｐゴシック" pitchFamily="34" charset="-128"/>
                <a:cs typeface="Arial" pitchFamily="34" charset="0"/>
              </a:rPr>
              <a:t> </a:t>
            </a:r>
            <a:r>
              <a:rPr lang="sv-SE" dirty="0">
                <a:ea typeface="ＭＳ Ｐゴシック" pitchFamily="34" charset="-128"/>
                <a:cs typeface="Arial" pitchFamily="34" charset="0"/>
              </a:rPr>
              <a:t>i meddelandet för att du ska veta varifrån informationen är hämtad. </a:t>
            </a:r>
          </a:p>
          <a:p>
            <a:endParaRPr lang="sv-SE" dirty="0">
              <a:ea typeface="ＭＳ Ｐゴシック" pitchFamily="34" charset="-128"/>
              <a:cs typeface="Arial" charset="0"/>
            </a:endParaRPr>
          </a:p>
          <a:p>
            <a:r>
              <a:rPr lang="sv-SE" dirty="0">
                <a:ea typeface="ＭＳ Ｐゴシック" pitchFamily="34" charset="-128"/>
                <a:cs typeface="Arial" charset="0"/>
              </a:rPr>
              <a:t>På sidan 2 finns generella tips kring hur du bör agera när du ska kommunicera med en kund om signaler och vad som kan vara viktigt att ta hänsyn till.</a:t>
            </a:r>
          </a:p>
          <a:p>
            <a:pPr>
              <a:spcBef>
                <a:spcPts val="360"/>
              </a:spcBef>
              <a:defRPr/>
            </a:pPr>
            <a:endParaRPr lang="sv-SE" dirty="0">
              <a:ea typeface="ＭＳ Ｐゴシック" pitchFamily="34" charset="-128"/>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TextEdit="1"/>
          </p:cNvSpPr>
          <p:nvPr>
            <p:ph type="sldImg"/>
          </p:nvPr>
        </p:nvSpPr>
        <p:spPr bwMode="auto">
          <a:xfrm>
            <a:off x="2894013" y="742950"/>
            <a:ext cx="2681287" cy="2011363"/>
          </a:xfrm>
          <a:noFill/>
          <a:ln>
            <a:solidFill>
              <a:srgbClr val="000000"/>
            </a:solidFill>
            <a:miter lim="800000"/>
            <a:headEnd/>
            <a:tailEnd/>
          </a:ln>
        </p:spPr>
      </p:sp>
      <p:sp>
        <p:nvSpPr>
          <p:cNvPr id="16387" name="Rectangle 3"/>
          <p:cNvSpPr>
            <a:spLocks noGrp="1"/>
          </p:cNvSpPr>
          <p:nvPr>
            <p:ph type="body" idx="1"/>
          </p:nvPr>
        </p:nvSpPr>
        <p:spPr bwMode="auto">
          <a:xfrm>
            <a:off x="806549" y="3091112"/>
            <a:ext cx="5184576" cy="6249580"/>
          </a:xfrm>
        </p:spPr>
        <p:txBody>
          <a:bodyPr>
            <a:noAutofit/>
          </a:bodyPr>
          <a:lstStyle/>
          <a:p>
            <a:pPr>
              <a:lnSpc>
                <a:spcPct val="110000"/>
              </a:lnSpc>
              <a:defRPr/>
            </a:pPr>
            <a:r>
              <a:rPr lang="sv-SE" sz="1100" dirty="0">
                <a:ea typeface="ＭＳ Ｐゴシック" pitchFamily="34" charset="-128"/>
                <a:cs typeface="Arial" charset="0"/>
              </a:rPr>
              <a:t>För att signalen dubbelmedicinering ska falla ut krävs först att grundförutsättningarna är uppfyllda, det vill säga att kunden har recept på två läkemedel med samma substans eller samma verkningsmekanism/effekt på systemisk nivå oavsett administrationsväg </a:t>
            </a:r>
            <a:r>
              <a:rPr lang="sv-SE" sz="1100" baseline="0" dirty="0">
                <a:ea typeface="ＭＳ Ｐゴシック" pitchFamily="34" charset="-128"/>
                <a:cs typeface="Arial" charset="0"/>
              </a:rPr>
              <a:t>(</a:t>
            </a:r>
            <a:r>
              <a:rPr lang="sv-SE" sz="1100" dirty="0">
                <a:ea typeface="ＭＳ Ｐゴシック" pitchFamily="34" charset="-128"/>
                <a:cs typeface="Arial" charset="0"/>
              </a:rPr>
              <a:t>till exempel oralt eller rektalt). De båda läkemedlen får dock inte vara helt identiska utan måste skilja sig åt avseende styrka och/eller läkemedelsform. </a:t>
            </a:r>
          </a:p>
          <a:p>
            <a:pPr>
              <a:lnSpc>
                <a:spcPct val="110000"/>
              </a:lnSpc>
              <a:defRPr/>
            </a:pPr>
            <a:endParaRPr lang="sv-SE" sz="1100" dirty="0">
              <a:ea typeface="ＭＳ Ｐゴシック" pitchFamily="34" charset="-128"/>
              <a:cs typeface="Arial" charset="0"/>
            </a:endParaRPr>
          </a:p>
          <a:p>
            <a:pPr>
              <a:lnSpc>
                <a:spcPct val="110000"/>
              </a:lnSpc>
              <a:defRPr/>
            </a:pPr>
            <a:r>
              <a:rPr lang="sv-SE" sz="1100" dirty="0">
                <a:ea typeface="ＭＳ Ｐゴシック" pitchFamily="34" charset="-128"/>
                <a:cs typeface="Arial" charset="0"/>
              </a:rPr>
              <a:t>Exempel på dubbelmedicinering:</a:t>
            </a:r>
          </a:p>
          <a:p>
            <a:pPr marL="171450" indent="-171450">
              <a:lnSpc>
                <a:spcPct val="110000"/>
              </a:lnSpc>
              <a:buFont typeface="Arial" panose="020B0604020202020204" pitchFamily="34" charset="0"/>
              <a:buChar char="•"/>
              <a:defRPr/>
            </a:pPr>
            <a:r>
              <a:rPr lang="sv-SE" sz="1100" dirty="0">
                <a:ea typeface="ＭＳ Ｐゴシック" pitchFamily="34" charset="-128"/>
                <a:cs typeface="Arial" charset="0"/>
              </a:rPr>
              <a:t>Likvärdig effekt, skillnad i substans: Kunden har flera recept på likvärdiga substanser, till exempel metoprolol- och atenolol-tabletter.</a:t>
            </a:r>
          </a:p>
          <a:p>
            <a:pPr marL="171450" indent="-171450">
              <a:lnSpc>
                <a:spcPct val="110000"/>
              </a:lnSpc>
              <a:buFont typeface="Arial" panose="020B0604020202020204" pitchFamily="34" charset="0"/>
              <a:buChar char="•"/>
              <a:defRPr/>
            </a:pPr>
            <a:r>
              <a:rPr lang="sv-SE" sz="1100" dirty="0">
                <a:ea typeface="ＭＳ Ｐゴシック" pitchFamily="34" charset="-128"/>
                <a:cs typeface="Arial" charset="0"/>
              </a:rPr>
              <a:t>Likvärdig effekt, skillnad i styrka: Kunden har recept på läkemedel som innehåller samma substans men olika styrka, till exempel enalapril-tabletter, 5 och 20 mg.  </a:t>
            </a:r>
          </a:p>
          <a:p>
            <a:pPr marL="171450" indent="-171450">
              <a:lnSpc>
                <a:spcPct val="110000"/>
              </a:lnSpc>
              <a:buFont typeface="Arial" panose="020B0604020202020204" pitchFamily="34" charset="0"/>
              <a:buChar char="•"/>
              <a:defRPr/>
            </a:pPr>
            <a:r>
              <a:rPr lang="sv-SE" sz="1100" dirty="0">
                <a:ea typeface="ＭＳ Ｐゴシック" pitchFamily="34" charset="-128"/>
                <a:cs typeface="Arial" charset="0"/>
              </a:rPr>
              <a:t>Likvärdig effekt, skillnad i läkemedelsform: Svårt att hitta exempel inom blodtrycksbehandling med enbart denna skillnad. Ett exempel från ett annat behandlingsområde som belyser denna skillnad är Aerius 5 mg tabletter och Aerius 5 mg munsönderfallande tablett.</a:t>
            </a:r>
          </a:p>
          <a:p>
            <a:pPr>
              <a:lnSpc>
                <a:spcPct val="110000"/>
              </a:lnSpc>
              <a:defRPr/>
            </a:pPr>
            <a:endParaRPr lang="sv-SE" sz="1100" dirty="0">
              <a:ea typeface="ＭＳ Ｐゴシック" pitchFamily="34" charset="-128"/>
              <a:cs typeface="Arial" charset="0"/>
            </a:endParaRPr>
          </a:p>
          <a:p>
            <a:pPr>
              <a:lnSpc>
                <a:spcPct val="110000"/>
              </a:lnSpc>
              <a:defRPr/>
            </a:pPr>
            <a:r>
              <a:rPr lang="sv-SE" sz="1100" b="1" dirty="0">
                <a:ea typeface="ＭＳ Ｐゴシック" pitchFamily="34" charset="-128"/>
                <a:cs typeface="Arial" charset="0"/>
              </a:rPr>
              <a:t>Situationer som inte ger signal i EES</a:t>
            </a:r>
          </a:p>
          <a:p>
            <a:pPr>
              <a:lnSpc>
                <a:spcPct val="110000"/>
              </a:lnSpc>
              <a:defRPr/>
            </a:pPr>
            <a:r>
              <a:rPr lang="sv-SE" sz="1100" dirty="0">
                <a:ea typeface="ＭＳ Ｐゴシック" pitchFamily="34" charset="-128"/>
                <a:cs typeface="Arial" charset="0"/>
              </a:rPr>
              <a:t>Det förekommer två typscenarior då EES idag inte ger signal för dubbelmedicinering:</a:t>
            </a:r>
          </a:p>
          <a:p>
            <a:pPr marL="171450" indent="-171450">
              <a:lnSpc>
                <a:spcPct val="110000"/>
              </a:lnSpc>
              <a:buFont typeface="Arial" panose="020B0604020202020204" pitchFamily="34" charset="0"/>
              <a:buChar char="•"/>
              <a:defRPr/>
            </a:pPr>
            <a:r>
              <a:rPr lang="sv-SE" sz="1100" dirty="0">
                <a:ea typeface="ＭＳ Ｐゴシック" pitchFamily="34" charset="-128"/>
                <a:cs typeface="Arial" charset="0"/>
              </a:rPr>
              <a:t>Generisk substitution. EES är inte byggt för att ge signal om det generiska utbytet. Generiskt utbyte är i denna mening ingen dubbelmedicinering då kunden endast växlar mellan olika produkter. Information om bytet finns i receptexpeditionssystemen. </a:t>
            </a:r>
          </a:p>
          <a:p>
            <a:pPr marL="171450" indent="-171450">
              <a:lnSpc>
                <a:spcPct val="110000"/>
              </a:lnSpc>
              <a:buFont typeface="Arial" panose="020B0604020202020204" pitchFamily="34" charset="0"/>
              <a:buChar char="•"/>
              <a:defRPr/>
            </a:pPr>
            <a:r>
              <a:rPr lang="sv-SE" sz="1100" dirty="0">
                <a:ea typeface="ＭＳ Ｐゴシック" pitchFamily="34" charset="-128"/>
                <a:cs typeface="Arial" charset="0"/>
              </a:rPr>
              <a:t>Receptförnyelse, exakt samma läkemedel förskrivs igen, och kriterierna om skillnad är inte uppfyllda. Personer som står på regelbunden medicinering får vanligen sina recept förnyade medan de gamla fortfarande ligger kvar i Nationella läkemedelslistan.</a:t>
            </a:r>
          </a:p>
          <a:p>
            <a:pPr>
              <a:lnSpc>
                <a:spcPct val="110000"/>
              </a:lnSpc>
              <a:defRPr/>
            </a:pPr>
            <a:endParaRPr lang="sv-SE" sz="1100" dirty="0">
              <a:ea typeface="ＭＳ Ｐゴシック" pitchFamily="34" charset="-128"/>
              <a:cs typeface="Arial" charset="0"/>
            </a:endParaRPr>
          </a:p>
          <a:p>
            <a:pPr>
              <a:lnSpc>
                <a:spcPct val="110000"/>
              </a:lnSpc>
              <a:defRPr/>
            </a:pPr>
            <a:r>
              <a:rPr lang="sv-SE" sz="1100" dirty="0">
                <a:ea typeface="ＭＳ Ｐゴシック" pitchFamily="34" charset="-128"/>
                <a:cs typeface="Arial" charset="0"/>
              </a:rPr>
              <a:t>Dubbelmedicinering är den vanligaste förekommande signalen i EES. Ibland kommer signalen genom att kunden medvetet byter till ett synonympreparat eller håller på att trappa upp eller ner en dos. Många gånger kan också signalen genereras genom att kunden besöker olika läkare och får snarlika förskrivningar. </a:t>
            </a:r>
          </a:p>
          <a:p>
            <a:pPr>
              <a:lnSpc>
                <a:spcPct val="110000"/>
              </a:lnSpc>
              <a:defRPr/>
            </a:pPr>
            <a:endParaRPr lang="sv-SE" sz="1100" dirty="0">
              <a:ea typeface="ＭＳ Ｐゴシック" pitchFamily="34" charset="-128"/>
              <a:cs typeface="Arial" charset="0"/>
            </a:endParaRPr>
          </a:p>
          <a:p>
            <a:pPr marL="0" marR="0" indent="0" algn="l" defTabSz="914400" rtl="0" eaLnBrk="1" fontAlgn="auto" latinLnBrk="0" hangingPunct="1">
              <a:lnSpc>
                <a:spcPct val="110000"/>
              </a:lnSpc>
              <a:spcBef>
                <a:spcPts val="0"/>
              </a:spcBef>
              <a:spcAft>
                <a:spcPts val="0"/>
              </a:spcAft>
              <a:buClrTx/>
              <a:buSzTx/>
              <a:buFontTx/>
              <a:buNone/>
              <a:tabLst/>
              <a:defRPr/>
            </a:pPr>
            <a:r>
              <a:rPr lang="sv-SE" sz="1100" dirty="0">
                <a:ea typeface="ＭＳ Ｐゴシック" pitchFamily="34" charset="-128"/>
                <a:cs typeface="Arial" charset="0"/>
              </a:rPr>
              <a:t>På sidan 2 finns generella tips kring hur du bör agera när du ska kommunicera med en kund om signaler och vad som kan vara viktigt att ta hänsyn till.</a:t>
            </a:r>
          </a:p>
          <a:p>
            <a:pPr>
              <a:lnSpc>
                <a:spcPct val="110000"/>
              </a:lnSpc>
              <a:defRPr/>
            </a:pPr>
            <a:endParaRPr lang="sv-SE" sz="1100" dirty="0">
              <a:ea typeface="ＭＳ Ｐゴシック" pitchFamily="34" charset="-128"/>
              <a:cs typeface="Arial" charset="0"/>
            </a:endParaRPr>
          </a:p>
          <a:p>
            <a:pPr>
              <a:lnSpc>
                <a:spcPct val="110000"/>
              </a:lnSpc>
              <a:defRPr/>
            </a:pPr>
            <a:endParaRPr lang="sv-SE" sz="1100" dirty="0">
              <a:ea typeface="ＭＳ Ｐゴシック" pitchFamily="34" charset="-128"/>
              <a:cs typeface="Arial" charset="0"/>
            </a:endParaRPr>
          </a:p>
          <a:p>
            <a:pPr>
              <a:lnSpc>
                <a:spcPct val="110000"/>
              </a:lnSpc>
              <a:defRPr/>
            </a:pPr>
            <a:endParaRPr lang="sv-SE" sz="1100" dirty="0">
              <a:ea typeface="ＭＳ Ｐゴシック" pitchFamily="34" charset="-128"/>
              <a:cs typeface="Arial" charset="0"/>
            </a:endParaRPr>
          </a:p>
          <a:p>
            <a:pPr>
              <a:lnSpc>
                <a:spcPct val="110000"/>
              </a:lnSpc>
              <a:defRPr/>
            </a:pPr>
            <a:endParaRPr lang="sv-SE" sz="1100" dirty="0">
              <a:ea typeface="ＭＳ Ｐゴシック" pitchFamily="34" charset="-128"/>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TextEdit="1"/>
          </p:cNvSpPr>
          <p:nvPr>
            <p:ph type="sldImg"/>
          </p:nvPr>
        </p:nvSpPr>
        <p:spPr bwMode="auto">
          <a:xfrm>
            <a:off x="2103438" y="428625"/>
            <a:ext cx="3671887" cy="2754313"/>
          </a:xfrm>
          <a:noFill/>
          <a:ln>
            <a:solidFill>
              <a:srgbClr val="000000"/>
            </a:solidFill>
            <a:miter lim="800000"/>
            <a:headEnd/>
            <a:tailEnd/>
          </a:ln>
        </p:spPr>
      </p:sp>
      <p:sp>
        <p:nvSpPr>
          <p:cNvPr id="4" name="Platshållare för anteckningar 3"/>
          <p:cNvSpPr>
            <a:spLocks noGrp="1"/>
          </p:cNvSpPr>
          <p:nvPr>
            <p:ph type="body" sz="quarter" idx="10"/>
          </p:nvPr>
        </p:nvSpPr>
        <p:spPr>
          <a:xfrm>
            <a:off x="662533" y="3811191"/>
            <a:ext cx="5438140" cy="5442957"/>
          </a:xfrm>
        </p:spPr>
        <p:txBody>
          <a:bodyPr>
            <a:normAutofit fontScale="92500" lnSpcReduction="10000"/>
          </a:bodyPr>
          <a:lstStyle/>
          <a:p>
            <a:r>
              <a:rPr lang="sv-SE" dirty="0"/>
              <a:t>Interaktionen mellan två läkemedel klassificeras utifrån dess kliniska betydelse samt hur väl dokumenterad interaktionen är. Den kliniska betydelsen anges med beteckningen</a:t>
            </a:r>
            <a:r>
              <a:rPr lang="sv-SE" baseline="0" dirty="0"/>
              <a:t> </a:t>
            </a:r>
            <a:r>
              <a:rPr lang="sv-SE" dirty="0"/>
              <a:t>A-D och dokumentationens art anges med värden från</a:t>
            </a:r>
            <a:r>
              <a:rPr lang="sv-SE" baseline="0" dirty="0"/>
              <a:t> </a:t>
            </a:r>
            <a:r>
              <a:rPr lang="sv-SE" dirty="0"/>
              <a:t>0–4. C innebär en ”klinisk betydelsefull interaktion som kan hanteras med till exempel dosjustering” och 4 innebär att det finns ”data från kontrollerade studier på relevant patientpopulation”. </a:t>
            </a:r>
          </a:p>
          <a:p>
            <a:endParaRPr lang="sv-SE" dirty="0"/>
          </a:p>
          <a:p>
            <a:r>
              <a:rPr lang="sv-SE" dirty="0"/>
              <a:t>Observera att klassificeringen inte är en ”allvarlighetsskala”. För en enskild patient kan både B- och C- interaktioner vara lika allvarliga som en D-interaktion. Några riskgrupper som man behöver beakta särskilt i detta avseende är</a:t>
            </a:r>
          </a:p>
          <a:p>
            <a:pPr marL="171450" indent="-171450">
              <a:buFont typeface="Arial" charset="0"/>
              <a:buChar char="•"/>
            </a:pPr>
            <a:r>
              <a:rPr lang="sv-SE" dirty="0"/>
              <a:t>äl</a:t>
            </a:r>
            <a:r>
              <a:rPr lang="sv-SE" dirty="0">
                <a:cs typeface="Arial" pitchFamily="34" charset="0"/>
              </a:rPr>
              <a:t>dre personer, som ofta har ofta både många läkemedel samt är mera känsliga för läkemedelseffekter och biverkningar än yngre</a:t>
            </a:r>
          </a:p>
          <a:p>
            <a:pPr marL="171450" indent="-171450">
              <a:buFont typeface="Arial" charset="0"/>
              <a:buChar char="•"/>
            </a:pPr>
            <a:r>
              <a:rPr lang="sv-SE" dirty="0">
                <a:cs typeface="Arial" pitchFamily="34" charset="0"/>
              </a:rPr>
              <a:t>personer med allvarlig njursvikt eller leversvikt, däribland äldre med normal åldersförsämring</a:t>
            </a:r>
          </a:p>
          <a:p>
            <a:pPr marL="171450" indent="-171450">
              <a:buFont typeface="Arial" charset="0"/>
              <a:buChar char="•"/>
            </a:pPr>
            <a:r>
              <a:rPr lang="sv-SE" dirty="0">
                <a:cs typeface="Arial" pitchFamily="34" charset="0"/>
              </a:rPr>
              <a:t>personer som har livsuppehållande läkemedel eller t.ex. läkemedel mot epilepsi, diabetes, eller har genomgått en transplantation.</a:t>
            </a:r>
            <a:r>
              <a:rPr lang="sv-SE" baseline="0" dirty="0">
                <a:cs typeface="Arial" pitchFamily="34" charset="0"/>
              </a:rPr>
              <a:t> </a:t>
            </a:r>
          </a:p>
          <a:p>
            <a:pPr marL="0" indent="0">
              <a:buFont typeface="Arial" charset="0"/>
              <a:buNone/>
            </a:pPr>
            <a:r>
              <a:rPr lang="sv-SE" baseline="0" dirty="0">
                <a:cs typeface="Arial" pitchFamily="34" charset="0"/>
              </a:rPr>
              <a:t>Dessa </a:t>
            </a:r>
            <a:r>
              <a:rPr lang="sv-SE" dirty="0">
                <a:cs typeface="Arial" pitchFamily="34" charset="0"/>
              </a:rPr>
              <a:t>kan vara känsliga för förändringar i läkemedelskoncentrationen och därmed känsliga för vissa läkemedelskombinationer. </a:t>
            </a:r>
            <a:endParaRPr lang="sv-SE" dirty="0">
              <a:solidFill>
                <a:schemeClr val="accent1">
                  <a:lumMod val="60000"/>
                  <a:lumOff val="40000"/>
                </a:schemeClr>
              </a:solidFill>
              <a:cs typeface="Arial" pitchFamily="34" charset="0"/>
            </a:endParaRPr>
          </a:p>
          <a:p>
            <a:endParaRPr lang="sv-SE" dirty="0">
              <a:cs typeface="Arial" pitchFamily="34" charset="0"/>
            </a:endParaRPr>
          </a:p>
          <a:p>
            <a:r>
              <a:rPr lang="sv-SE" dirty="0"/>
              <a:t>Rubrikerna ”Medicinsk konsekvens” och ”Rekommendation” visas alltid upp för farmaceuten. Där beskrivs kortfattat vilka medicinska konsekvenser interaktionen kan få, tillsammans med en rekommendation om hur de kan hanteras.</a:t>
            </a:r>
          </a:p>
          <a:p>
            <a:endParaRPr lang="sv-SE" dirty="0"/>
          </a:p>
          <a:p>
            <a:r>
              <a:rPr lang="sv-SE" dirty="0"/>
              <a:t>I vissa situationer kan det finnas behov av att få ta del av en fördjupad information. Via länken ”</a:t>
            </a:r>
            <a:r>
              <a:rPr lang="sv-SE" u="sng" dirty="0"/>
              <a:t>Läs mer</a:t>
            </a:r>
            <a:r>
              <a:rPr lang="sv-SE" dirty="0"/>
              <a:t>” kan man fördjupa sig i mekanism, bakgrund samt referenser.  Den fördjupade informationen är skriven på engelska och ger en bättre helhetsbild av situationen; kanske vill du sätta sig in i det innan</a:t>
            </a:r>
            <a:r>
              <a:rPr lang="sv-SE" baseline="0" dirty="0"/>
              <a:t> du tar </a:t>
            </a:r>
            <a:r>
              <a:rPr lang="sv-SE" dirty="0"/>
              <a:t>en läkarkontakt.</a:t>
            </a:r>
          </a:p>
          <a:p>
            <a:endParaRPr lang="sv-SE" dirty="0"/>
          </a:p>
          <a:p>
            <a:r>
              <a:rPr lang="sv-SE" dirty="0"/>
              <a:t>En studie från 2015 visar att interaktioner är relativt vanligt förkommande hos den svenska befolkningen: C-interaktioner återfinns hos 38 procent, och D- interaktioner hos 3,8 procent. Studien visar också att ett tiotal substanser står för 94 procent av alla D-interaktioner, varav warfarin är den mest frekventa.</a:t>
            </a:r>
          </a:p>
          <a:p>
            <a:endParaRPr lang="sv-SE" dirty="0"/>
          </a:p>
          <a:p>
            <a:pPr marL="0" marR="0" indent="0" algn="l" defTabSz="914400" rtl="0" eaLnBrk="1" fontAlgn="auto" latinLnBrk="0" hangingPunct="1">
              <a:lnSpc>
                <a:spcPct val="100000"/>
              </a:lnSpc>
              <a:spcBef>
                <a:spcPts val="0"/>
              </a:spcBef>
              <a:spcAft>
                <a:spcPts val="0"/>
              </a:spcAft>
              <a:buClrTx/>
              <a:buSzTx/>
              <a:buFontTx/>
              <a:buNone/>
              <a:tabLst/>
              <a:defRPr/>
            </a:pPr>
            <a:r>
              <a:rPr lang="sv-SE" dirty="0">
                <a:ea typeface="ＭＳ Ｐゴシック" pitchFamily="34" charset="-128"/>
                <a:cs typeface="Arial" charset="0"/>
              </a:rPr>
              <a:t>På sidan 2 finns generella tips kring hur du bör agera när du ska kommunicera med en kund om signaler och vad som kan vara viktigt att ta hänsyn till.</a:t>
            </a:r>
          </a:p>
          <a:p>
            <a:pPr>
              <a:defRPr/>
            </a:pPr>
            <a:endParaRPr lang="sv-SE" dirty="0">
              <a:solidFill>
                <a:srgbClr val="339999"/>
              </a:solidFill>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TextEdit="1"/>
          </p:cNvSpPr>
          <p:nvPr>
            <p:ph type="sldImg"/>
          </p:nvPr>
        </p:nvSpPr>
        <p:spPr bwMode="auto">
          <a:xfrm>
            <a:off x="2454275" y="715963"/>
            <a:ext cx="3454400" cy="2590800"/>
          </a:xfrm>
          <a:noFill/>
          <a:ln>
            <a:solidFill>
              <a:srgbClr val="000000"/>
            </a:solidFill>
            <a:miter lim="800000"/>
            <a:headEnd/>
            <a:tailEnd/>
          </a:ln>
        </p:spPr>
      </p:sp>
      <p:sp>
        <p:nvSpPr>
          <p:cNvPr id="4" name="Platshållare för anteckningar 3"/>
          <p:cNvSpPr>
            <a:spLocks noGrp="1"/>
          </p:cNvSpPr>
          <p:nvPr>
            <p:ph type="body" idx="1"/>
          </p:nvPr>
        </p:nvSpPr>
        <p:spPr>
          <a:xfrm>
            <a:off x="679768" y="3595167"/>
            <a:ext cx="5438140" cy="5586973"/>
          </a:xfrm>
        </p:spPr>
        <p:txBody>
          <a:bodyPr>
            <a:normAutofit fontScale="85000" lnSpcReduction="10000"/>
          </a:bodyPr>
          <a:lstStyle/>
          <a:p>
            <a:pPr>
              <a:lnSpc>
                <a:spcPct val="110000"/>
              </a:lnSpc>
              <a:defRPr/>
            </a:pPr>
            <a:r>
              <a:rPr lang="sv-SE" dirty="0">
                <a:ea typeface="ＭＳ Ｐゴシック" pitchFamily="34" charset="-128"/>
              </a:rPr>
              <a:t>Eftersom vi i Sverige saknar diagnoskoder på recept kan inte EES göra en specifik analys utifrån diagnos. De förskrivna läkemedlen får därför utgöra en markör för sjukdom, och signalerar vid olämpliga läkemedelskombinationer. </a:t>
            </a:r>
          </a:p>
          <a:p>
            <a:pPr>
              <a:lnSpc>
                <a:spcPct val="110000"/>
              </a:lnSpc>
              <a:defRPr/>
            </a:pPr>
            <a:endParaRPr lang="sv-SE" dirty="0">
              <a:ea typeface="ＭＳ Ｐゴシック" pitchFamily="34" charset="-128"/>
            </a:endParaRPr>
          </a:p>
          <a:p>
            <a:pPr>
              <a:lnSpc>
                <a:spcPct val="110000"/>
              </a:lnSpc>
              <a:defRPr/>
            </a:pPr>
            <a:r>
              <a:rPr lang="sv-SE" dirty="0">
                <a:ea typeface="ＭＳ Ｐゴシック" pitchFamily="34" charset="-128"/>
              </a:rPr>
              <a:t>Definitionen för ”Påverkar sjukdom” är att kunden har två läkemedel där det ena läkemedlet kan påverka den sjukdom negativt som det andra läkemedlet behandlar. </a:t>
            </a:r>
          </a:p>
          <a:p>
            <a:pPr>
              <a:lnSpc>
                <a:spcPct val="110000"/>
              </a:lnSpc>
              <a:defRPr/>
            </a:pPr>
            <a:endParaRPr lang="sv-SE" dirty="0">
              <a:ea typeface="ＭＳ Ｐゴシック" pitchFamily="34" charset="-128"/>
            </a:endParaRPr>
          </a:p>
          <a:p>
            <a:pPr>
              <a:lnSpc>
                <a:spcPct val="110000"/>
              </a:lnSpc>
              <a:defRPr/>
            </a:pPr>
            <a:r>
              <a:rPr lang="sv-SE" dirty="0">
                <a:ea typeface="ＭＳ Ｐゴシック" pitchFamily="34" charset="-128"/>
              </a:rPr>
              <a:t>I exemplet på bilden har kunden samtidig medicinering med </a:t>
            </a:r>
            <a:r>
              <a:rPr lang="sv-SE" dirty="0" err="1">
                <a:ea typeface="ＭＳ Ｐゴシック" pitchFamily="34" charset="-128"/>
              </a:rPr>
              <a:t>Haldol</a:t>
            </a:r>
            <a:r>
              <a:rPr lang="sv-SE" dirty="0">
                <a:ea typeface="ＭＳ Ｐゴシック" pitchFamily="34" charset="-128"/>
              </a:rPr>
              <a:t>-tabletter och läkemedel mot Parkinsons sjukdom. Detta är ingen lyckad kombination då haloperidol har dopaminblockerande egenskaper, samtidigt som man vid Parkinsons sjukdom lider brist på just dopamin. En extra finess med EES är att systemet tar hänsyn till om kunden nyligen hämtat ut läkemedel och därför bör ha läkemedel kvar hemma. Eftersom kunden i detta fall endast verkar ha recept på </a:t>
            </a:r>
            <a:r>
              <a:rPr lang="sv-SE" dirty="0" err="1">
                <a:ea typeface="ＭＳ Ｐゴシック" pitchFamily="34" charset="-128"/>
              </a:rPr>
              <a:t>Haldol</a:t>
            </a:r>
            <a:r>
              <a:rPr lang="sv-SE" dirty="0">
                <a:ea typeface="ＭＳ Ｐゴシック" pitchFamily="34" charset="-128"/>
              </a:rPr>
              <a:t>, förutsätts</a:t>
            </a:r>
            <a:r>
              <a:rPr lang="sv-SE" strike="sngStrike" dirty="0">
                <a:solidFill>
                  <a:schemeClr val="accent1">
                    <a:lumMod val="60000"/>
                    <a:lumOff val="40000"/>
                  </a:schemeClr>
                </a:solidFill>
                <a:effectLst>
                  <a:outerShdw blurRad="38100" dist="38100" dir="2700000" algn="tl">
                    <a:srgbClr val="000000">
                      <a:alpha val="43137"/>
                    </a:srgbClr>
                  </a:outerShdw>
                </a:effectLst>
                <a:ea typeface="ＭＳ Ｐゴシック" pitchFamily="34" charset="-128"/>
              </a:rPr>
              <a:t> </a:t>
            </a:r>
            <a:r>
              <a:rPr lang="sv-SE" dirty="0">
                <a:ea typeface="ＭＳ Ｐゴシック" pitchFamily="34" charset="-128"/>
              </a:rPr>
              <a:t>att Parkinson läkemedlen är nyligen uthämtade. </a:t>
            </a:r>
          </a:p>
          <a:p>
            <a:pPr>
              <a:lnSpc>
                <a:spcPct val="110000"/>
              </a:lnSpc>
              <a:defRPr/>
            </a:pPr>
            <a:endParaRPr lang="sv-SE" dirty="0">
              <a:ea typeface="ＭＳ Ｐゴシック" pitchFamily="34" charset="-128"/>
            </a:endParaRPr>
          </a:p>
          <a:p>
            <a:pPr>
              <a:lnSpc>
                <a:spcPct val="110000"/>
              </a:lnSpc>
              <a:defRPr/>
            </a:pPr>
            <a:r>
              <a:rPr lang="sv-SE" dirty="0">
                <a:ea typeface="ＭＳ Ｐゴシック" pitchFamily="34" charset="-128"/>
              </a:rPr>
              <a:t>Läkemedel med ett smalt användningsområde är särskilt lämpliga att ingå i denna kategori, medan läkemedel med en bredare indikation är svårare och medför mera ”brus”. I kundfallet ovan behöver du först säkerställa om kunden har Parkinsons sjukdom eller om läkemedlen har använts i annat syfte.</a:t>
            </a:r>
            <a:r>
              <a:rPr lang="sv-SE" u="none" strike="noStrike" dirty="0">
                <a:ea typeface="ＭＳ Ｐゴシック" pitchFamily="34" charset="-128"/>
              </a:rPr>
              <a:t> </a:t>
            </a:r>
            <a:r>
              <a:rPr lang="sv-SE" dirty="0">
                <a:ea typeface="ＭＳ Ｐゴシック" pitchFamily="34" charset="-128"/>
                <a:cs typeface="Arial" charset="0"/>
              </a:rPr>
              <a:t>På sidan 2 finns generella tips kring hur du bör agera när du ska kommunicera med en kund om signaler: vad som kan vara viktigt att ta hänsyn till och vad du bör se upp med.</a:t>
            </a:r>
          </a:p>
          <a:p>
            <a:pPr>
              <a:lnSpc>
                <a:spcPct val="110000"/>
              </a:lnSpc>
              <a:defRPr/>
            </a:pPr>
            <a:endParaRPr lang="sv-SE" dirty="0">
              <a:highlight>
                <a:srgbClr val="FFFF00"/>
              </a:highlight>
              <a:ea typeface="ＭＳ Ｐゴシック" pitchFamily="34" charset="-128"/>
            </a:endParaRPr>
          </a:p>
          <a:p>
            <a:pPr>
              <a:lnSpc>
                <a:spcPct val="110000"/>
              </a:lnSpc>
              <a:defRPr/>
            </a:pPr>
            <a:r>
              <a:rPr lang="sv-SE" dirty="0">
                <a:ea typeface="ＭＳ Ｐゴシック" pitchFamily="34" charset="-128"/>
              </a:rPr>
              <a:t>Ett annat exempel på en regel inom kategorin</a:t>
            </a:r>
            <a:r>
              <a:rPr lang="sv-SE" baseline="0" dirty="0">
                <a:ea typeface="ＭＳ Ｐゴシック" pitchFamily="34" charset="-128"/>
              </a:rPr>
              <a:t> Påverkar sjukdom </a:t>
            </a:r>
            <a:r>
              <a:rPr lang="sv-SE" dirty="0">
                <a:ea typeface="ＭＳ Ｐゴシック" pitchFamily="34" charset="-128"/>
              </a:rPr>
              <a:t>är </a:t>
            </a:r>
            <a:r>
              <a:rPr lang="sv-SE" dirty="0">
                <a:solidFill>
                  <a:srgbClr val="FF0000"/>
                </a:solidFill>
                <a:ea typeface="ＭＳ Ｐゴシック" pitchFamily="34" charset="-128"/>
              </a:rPr>
              <a:t>den som ger uppmärksamhetssignal om kunden samtidigt har recept på antiepileptika och ett läkemedel som kan sänka kramptröskeln, exempelvis </a:t>
            </a:r>
            <a:r>
              <a:rPr lang="sv-SE" dirty="0" err="1">
                <a:solidFill>
                  <a:srgbClr val="FF0000"/>
                </a:solidFill>
                <a:ea typeface="ＭＳ Ｐゴシック" pitchFamily="34" charset="-128"/>
              </a:rPr>
              <a:t>Voxra</a:t>
            </a:r>
            <a:r>
              <a:rPr lang="sv-SE" dirty="0">
                <a:solidFill>
                  <a:srgbClr val="FF0000"/>
                </a:solidFill>
                <a:ea typeface="ＭＳ Ｐゴシック" pitchFamily="34" charset="-128"/>
              </a:rPr>
              <a:t>  (</a:t>
            </a:r>
            <a:r>
              <a:rPr lang="sv-SE" dirty="0" err="1">
                <a:solidFill>
                  <a:srgbClr val="FF0000"/>
                </a:solidFill>
                <a:ea typeface="ＭＳ Ｐゴシック" pitchFamily="34" charset="-128"/>
              </a:rPr>
              <a:t>bupropion</a:t>
            </a:r>
            <a:r>
              <a:rPr lang="sv-SE" dirty="0">
                <a:solidFill>
                  <a:srgbClr val="FF0000"/>
                </a:solidFill>
                <a:ea typeface="ＭＳ Ｐゴシック" pitchFamily="34" charset="-128"/>
              </a:rPr>
              <a:t>) och </a:t>
            </a:r>
            <a:r>
              <a:rPr lang="sv-SE" dirty="0" err="1">
                <a:solidFill>
                  <a:srgbClr val="FF0000"/>
                </a:solidFill>
                <a:ea typeface="ＭＳ Ｐゴシック" pitchFamily="34" charset="-128"/>
              </a:rPr>
              <a:t>gabapentin</a:t>
            </a:r>
            <a:r>
              <a:rPr lang="sv-SE" dirty="0">
                <a:solidFill>
                  <a:srgbClr val="FF0000"/>
                </a:solidFill>
                <a:ea typeface="ＭＳ Ｐゴシック" pitchFamily="34" charset="-128"/>
              </a:rPr>
              <a:t>. </a:t>
            </a:r>
            <a:r>
              <a:rPr lang="sv-SE" dirty="0">
                <a:ea typeface="ＭＳ Ｐゴシック" pitchFamily="34" charset="-128"/>
              </a:rPr>
              <a:t>Den meddelandetext som visas är: </a:t>
            </a:r>
            <a:r>
              <a:rPr lang="sv-SE" i="1" dirty="0">
                <a:ea typeface="ＭＳ Ｐゴシック" pitchFamily="34" charset="-128"/>
              </a:rPr>
              <a:t>Patienten har recept på läkemedel som används vid epilepsi och har dessutom recept på kramptröskelsänkande läkemedel. Detta kramptröskelsänkande läkemedel är kontraindicerat vid epilepsi, men inte andra behandlingsindikationer. Källa: SPC/FASS.</a:t>
            </a:r>
          </a:p>
          <a:p>
            <a:pPr>
              <a:lnSpc>
                <a:spcPct val="110000"/>
              </a:lnSpc>
              <a:defRPr/>
            </a:pPr>
            <a:endParaRPr lang="sv-SE" dirty="0">
              <a:ea typeface="ＭＳ Ｐゴシック" pitchFamily="34" charset="-128"/>
            </a:endParaRPr>
          </a:p>
          <a:p>
            <a:pPr>
              <a:lnSpc>
                <a:spcPct val="110000"/>
              </a:lnSpc>
              <a:defRPr/>
            </a:pPr>
            <a:r>
              <a:rPr lang="sv-SE" dirty="0">
                <a:ea typeface="ＭＳ Ｐゴシック" pitchFamily="34" charset="-128"/>
              </a:rPr>
              <a:t>Ett tredje exempel är när kunden har recept på </a:t>
            </a:r>
            <a:r>
              <a:rPr lang="sv-SE" dirty="0">
                <a:solidFill>
                  <a:srgbClr val="FF0000"/>
                </a:solidFill>
                <a:ea typeface="ＭＳ Ｐゴシック" pitchFamily="34" charset="-128"/>
              </a:rPr>
              <a:t>tamoxifen och östrogen. </a:t>
            </a:r>
            <a:r>
              <a:rPr lang="sv-SE" dirty="0">
                <a:ea typeface="ＭＳ Ｐゴシック" pitchFamily="34" charset="-128"/>
              </a:rPr>
              <a:t>Den meddelandetext som visas är: </a:t>
            </a:r>
            <a:r>
              <a:rPr lang="sv-SE" i="1" dirty="0">
                <a:solidFill>
                  <a:srgbClr val="FF0000"/>
                </a:solidFill>
                <a:ea typeface="ＭＳ Ｐゴシック" pitchFamily="34" charset="-128"/>
              </a:rPr>
              <a:t>Patienten har recept på läkemedel som används vid bröstcancer och har dessutom recept på östrogen eller gestagen. Östrogen och gestagen bör användas med försiktighet eller är kontraindicerat vid bröstcancer. Östrogen med lokal effekt kan i vissa fall vara aktuellt. Vilken information har patienten fått av sin behandlande läkare (onkolog) kring hormonbehandling? Källa: SPC/FASS och Expertgrupp EES.</a:t>
            </a:r>
          </a:p>
          <a:p>
            <a:pPr>
              <a:lnSpc>
                <a:spcPct val="110000"/>
              </a:lnSpc>
              <a:defRPr/>
            </a:pPr>
            <a:endParaRPr lang="sv-SE" i="1" dirty="0">
              <a:ea typeface="ＭＳ Ｐゴシック" pitchFamily="34"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lang="sv-SE" dirty="0">
                <a:ea typeface="ＭＳ Ｐゴシック" pitchFamily="34" charset="-128"/>
                <a:cs typeface="Arial" charset="0"/>
              </a:rPr>
              <a:t>På sidan 2 finns generella tips kring hur du bör agera när du ska kommunicera med en kund om signaler och vad som kan vara viktigt att ta hänsyn till.</a:t>
            </a:r>
          </a:p>
          <a:p>
            <a:pPr>
              <a:lnSpc>
                <a:spcPct val="110000"/>
              </a:lnSpc>
              <a:defRPr/>
            </a:pPr>
            <a:endParaRPr lang="sv-SE" dirty="0">
              <a:ea typeface="ＭＳ Ｐゴシック" pitchFamily="34" charset="-128"/>
            </a:endParaRPr>
          </a:p>
          <a:p>
            <a:pPr>
              <a:lnSpc>
                <a:spcPct val="110000"/>
              </a:lnSpc>
              <a:defRPr/>
            </a:pPr>
            <a:r>
              <a:rPr lang="sv-SE" dirty="0">
                <a:ea typeface="ＭＳ Ｐゴシック" pitchFamily="34" charset="-128"/>
              </a:rPr>
              <a:t> </a:t>
            </a:r>
          </a:p>
          <a:p>
            <a:pPr>
              <a:lnSpc>
                <a:spcPct val="110000"/>
              </a:lnSpc>
              <a:defRPr/>
            </a:pPr>
            <a:endParaRPr lang="sv-SE" dirty="0"/>
          </a:p>
        </p:txBody>
      </p:sp>
    </p:spTree>
    <p:extLst>
      <p:ext uri="{BB962C8B-B14F-4D97-AF65-F5344CB8AC3E}">
        <p14:creationId xmlns:p14="http://schemas.microsoft.com/office/powerpoint/2010/main" val="276851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kern="1200" dirty="0">
                <a:solidFill>
                  <a:schemeClr val="tx1"/>
                </a:solidFill>
                <a:effectLst/>
                <a:latin typeface="+mn-lt"/>
                <a:ea typeface="+mn-ea"/>
                <a:cs typeface="+mn-cs"/>
              </a:rPr>
              <a:t>Janusmed fosterpåverkan är källa till Kontrollera Fosterpåverkan och produceras av Hälso- och sjukvårdsförvaltningen, Region Stockholm. Medicinskt ansvariga för innehållet är en grupp experter inom reproduktionsepidemiologi, pediatrik, farmakologi och farmaci.</a:t>
            </a:r>
            <a:br>
              <a:rPr lang="sv-SE" sz="1200" b="1" kern="1200" dirty="0">
                <a:solidFill>
                  <a:schemeClr val="tx1"/>
                </a:solidFill>
                <a:effectLst/>
                <a:latin typeface="+mn-lt"/>
                <a:ea typeface="+mn-ea"/>
                <a:cs typeface="+mn-cs"/>
              </a:rPr>
            </a:br>
            <a:endParaRPr lang="sv-SE" dirty="0"/>
          </a:p>
          <a:p>
            <a:r>
              <a:rPr lang="sv-SE" dirty="0"/>
              <a:t>Kontrollera Fosterpåverkan fokuserar på risken för fosterskador under första delen av graviditeten, men täcker alltmer även senare del av graviditet. Analysresultatet presenteras som bedömningar av eventuella risker för fostret, när kvinnan använder läkemedel under graviditeten. Informationen är substansbaserad, oberoende av produkt, vilket gör att bedömningarna kan skilja sig från SPC/FASS. </a:t>
            </a:r>
            <a:r>
              <a:rPr lang="sv-SE" b="0" dirty="0"/>
              <a:t>Andra orsaker till att skillnader kan finnas mellan </a:t>
            </a:r>
            <a:r>
              <a:rPr lang="sv-SE" b="0" dirty="0" err="1"/>
              <a:t>SPC</a:t>
            </a:r>
            <a:r>
              <a:rPr lang="sv-SE" b="0" dirty="0"/>
              <a:t>/FASS och Fosterpåverkan är att uppdateringsrutiner och den bakgrundsinformation som bedömningarna bygger på varierar mellan källorna. Informationen i </a:t>
            </a:r>
            <a:r>
              <a:rPr lang="sv-SE" b="0" dirty="0" err="1"/>
              <a:t>SPC</a:t>
            </a:r>
            <a:r>
              <a:rPr lang="sv-SE" b="0" dirty="0"/>
              <a:t>/FASS vägs dock in i bedömningarna när källan Fosterpåverkan tas fram. Vanligtvis är det inte heller stora skillnader i budskap mellan </a:t>
            </a:r>
            <a:r>
              <a:rPr lang="sv-SE" b="0" dirty="0" err="1"/>
              <a:t>SPC</a:t>
            </a:r>
            <a:r>
              <a:rPr lang="sv-SE" b="0" dirty="0"/>
              <a:t>/FASS och Fosterpåverkan. Det är bra att veta att Fosterpåverkan används i hög utsträckning av sjukvården, särskilt av barnmorskor och gynekologer/förlossningsläkare.</a:t>
            </a:r>
          </a:p>
          <a:p>
            <a:pPr defTabSz="922338">
              <a:lnSpc>
                <a:spcPct val="110000"/>
              </a:lnSpc>
              <a:spcBef>
                <a:spcPts val="36"/>
              </a:spcBef>
              <a:defRPr/>
            </a:pPr>
            <a:endParaRPr lang="sv-SE" b="0" dirty="0">
              <a:ea typeface="ＭＳ Ｐゴシック" pitchFamily="34" charset="-128"/>
              <a:cs typeface="Arial" charset="0"/>
            </a:endParaRPr>
          </a:p>
          <a:p>
            <a:pPr defTabSz="922338">
              <a:lnSpc>
                <a:spcPct val="110000"/>
              </a:lnSpc>
              <a:spcBef>
                <a:spcPts val="36"/>
              </a:spcBef>
              <a:defRPr/>
            </a:pPr>
            <a:r>
              <a:rPr lang="sv-SE" b="0" dirty="0">
                <a:ea typeface="ＭＳ Ｐゴシック" pitchFamily="34" charset="-128"/>
                <a:cs typeface="Arial" charset="0"/>
              </a:rPr>
              <a:t>Kontrollera Fosterpåverkan är en separat analys som startas när man trycker på fliken ”Fosterpåverkan”. Alla kvinnans recept som finns i den Nationella läkemedelslistan ingår i analysen. Även inaktuella recept som kvinnan kan förväntas ha kvar hemma (recept som expedierats för max 125 dagar sedan) ingår i analysen. Detta begränsar därför analysen till att endast omfatta receptförskrivna läkemedel. </a:t>
            </a:r>
          </a:p>
          <a:p>
            <a:pPr defTabSz="922338">
              <a:lnSpc>
                <a:spcPct val="110000"/>
              </a:lnSpc>
              <a:spcBef>
                <a:spcPts val="36"/>
              </a:spcBef>
              <a:defRPr/>
            </a:pPr>
            <a:endParaRPr lang="sv-SE" b="0" dirty="0">
              <a:ea typeface="ＭＳ Ｐゴシック" pitchFamily="34" charset="-128"/>
              <a:cs typeface="Arial" charset="0"/>
            </a:endParaRPr>
          </a:p>
          <a:p>
            <a:pPr marL="0" marR="0" lvl="0" indent="0" algn="l" defTabSz="922338" rtl="0" eaLnBrk="1" fontAlgn="auto" latinLnBrk="0" hangingPunct="1">
              <a:lnSpc>
                <a:spcPct val="110000"/>
              </a:lnSpc>
              <a:spcBef>
                <a:spcPts val="36"/>
              </a:spcBef>
              <a:spcAft>
                <a:spcPts val="0"/>
              </a:spcAft>
              <a:buClrTx/>
              <a:buSzTx/>
              <a:buFontTx/>
              <a:buNone/>
              <a:tabLst/>
              <a:defRPr/>
            </a:pPr>
            <a:r>
              <a:rPr lang="sv-SE" b="0" dirty="0">
                <a:ea typeface="ＭＳ Ｐゴシック" pitchFamily="34" charset="-128"/>
                <a:cs typeface="Arial" charset="0"/>
              </a:rPr>
              <a:t>Varje substans har ett eget ”dokumentationskort”. Detta innebär att alla kombinationsläkemedel har flera dokumentationskort, ett per substans. Dessa ”dokumentationskort” används vid klassificering av substansen. Substansen/dokumentationskortet bedöms utifrån en tregradig skala 1, 2 och 3. Se bild för specifik beskrivning. Klassificeringen är främst tänkt att underlätta när källan används i journalsystemen. Dock ger den en förenklad bild och användarna uppmanas att läsa bedömningarna i texterna för att inte förlora viktig information. Denna tregradiga skala styr ordningen på hur recepten presenteras i EES webbgränssnitt, där läkemedel med substanser som är bedömda som en 3:a kommer först. I en kort text redovisas bedömningen för varje substans, huruvida en substans bör tas under graviditeten. Recept/läkemedel vars substanser har högst bedömning kommer överst på listan i EES webbgränssnitt. </a:t>
            </a:r>
          </a:p>
          <a:p>
            <a:pPr defTabSz="922338">
              <a:lnSpc>
                <a:spcPct val="110000"/>
              </a:lnSpc>
              <a:spcBef>
                <a:spcPts val="36"/>
              </a:spcBef>
              <a:defRPr/>
            </a:pPr>
            <a:endParaRPr lang="sv-SE" b="0" dirty="0">
              <a:ea typeface="ＭＳ Ｐゴシック" pitchFamily="34" charset="-128"/>
              <a:cs typeface="Arial" charset="0"/>
            </a:endParaRPr>
          </a:p>
          <a:p>
            <a:pPr defTabSz="922338">
              <a:lnSpc>
                <a:spcPct val="110000"/>
              </a:lnSpc>
              <a:spcBef>
                <a:spcPts val="36"/>
              </a:spcBef>
              <a:defRPr/>
            </a:pPr>
            <a:r>
              <a:rPr lang="sv-SE" b="0" dirty="0">
                <a:ea typeface="ＭＳ Ｐゴシック" pitchFamily="34" charset="-128"/>
                <a:cs typeface="Arial" charset="0"/>
              </a:rPr>
              <a:t>Under ”</a:t>
            </a:r>
            <a:r>
              <a:rPr lang="sv-SE" b="0" u="sng" dirty="0">
                <a:ea typeface="ＭＳ Ｐゴシック" pitchFamily="34" charset="-128"/>
                <a:cs typeface="Arial" charset="0"/>
              </a:rPr>
              <a:t>Läs mer</a:t>
            </a:r>
            <a:r>
              <a:rPr lang="sv-SE" b="0" dirty="0">
                <a:ea typeface="ＭＳ Ｐゴシック" pitchFamily="34" charset="-128"/>
                <a:cs typeface="Arial" charset="0"/>
              </a:rPr>
              <a:t>” finns fördjupad information så som bakgrund, referenser och författare. De läkemedel inte är bedömda av Janusmed fosterpåverkan hanteras genom att meddelandet "Inte bedömd i Janusmed Fosterpåverkan” står efter receptinformationen.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ea typeface="ＭＳ Ｐゴシック" pitchFamily="34" charset="-128"/>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ea typeface="ＭＳ Ｐゴシック" pitchFamily="34" charset="-128"/>
                <a:cs typeface="Arial" charset="0"/>
              </a:rPr>
              <a:t>På sidan 2 finns generella tips kring hur du som farmaceut bör agera när du ska kommunicera med en kund om signaler och vad som kan vara viktigt att ta hänsyn till.</a:t>
            </a:r>
          </a:p>
          <a:p>
            <a:endParaRPr lang="sv-SE" dirty="0"/>
          </a:p>
        </p:txBody>
      </p:sp>
      <p:sp>
        <p:nvSpPr>
          <p:cNvPr id="4" name="Platshållare för bildnummer 3"/>
          <p:cNvSpPr>
            <a:spLocks noGrp="1"/>
          </p:cNvSpPr>
          <p:nvPr>
            <p:ph type="sldNum" sz="quarter" idx="5"/>
          </p:nvPr>
        </p:nvSpPr>
        <p:spPr/>
        <p:txBody>
          <a:bodyPr/>
          <a:lstStyle/>
          <a:p>
            <a:fld id="{6E611AC6-6AF3-4383-A1A0-9731B5AA9D0B}" type="slidenum">
              <a:rPr lang="en-US" smtClean="0"/>
              <a:t>9</a:t>
            </a:fld>
            <a:endParaRPr lang="en-US" dirty="0"/>
          </a:p>
        </p:txBody>
      </p:sp>
    </p:spTree>
    <p:extLst>
      <p:ext uri="{BB962C8B-B14F-4D97-AF65-F5344CB8AC3E}">
        <p14:creationId xmlns:p14="http://schemas.microsoft.com/office/powerpoint/2010/main" val="9008968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Förstasida">
    <p:bg>
      <p:bgPr>
        <a:solidFill>
          <a:srgbClr val="FFFFFE"/>
        </a:solidFill>
        <a:effectLst/>
      </p:bgPr>
    </p:bg>
    <p:spTree>
      <p:nvGrpSpPr>
        <p:cNvPr id="1" name=""/>
        <p:cNvGrpSpPr/>
        <p:nvPr/>
      </p:nvGrpSpPr>
      <p:grpSpPr>
        <a:xfrm>
          <a:off x="0" y="0"/>
          <a:ext cx="0" cy="0"/>
          <a:chOff x="0" y="0"/>
          <a:chExt cx="0" cy="0"/>
        </a:xfrm>
      </p:grpSpPr>
      <p:pic>
        <p:nvPicPr>
          <p:cNvPr id="10" name="Bildobjekt 9"/>
          <p:cNvPicPr>
            <a:picLocks noChangeAspect="1"/>
          </p:cNvPicPr>
          <p:nvPr userDrawn="1"/>
        </p:nvPicPr>
        <p:blipFill rotWithShape="1">
          <a:blip r:embed="rId2" cstate="print">
            <a:extLst>
              <a:ext uri="{28A0092B-C50C-407E-A947-70E740481C1C}">
                <a14:useLocalDpi xmlns:a14="http://schemas.microsoft.com/office/drawing/2010/main" val="0"/>
              </a:ext>
            </a:extLst>
          </a:blip>
          <a:srcRect l="39630"/>
          <a:stretch/>
        </p:blipFill>
        <p:spPr>
          <a:xfrm>
            <a:off x="-3283" y="3211144"/>
            <a:ext cx="5520267" cy="3646856"/>
          </a:xfrm>
          <a:prstGeom prst="rect">
            <a:avLst/>
          </a:prstGeom>
        </p:spPr>
      </p:pic>
      <p:sp>
        <p:nvSpPr>
          <p:cNvPr id="6" name="Underrubrik 2"/>
          <p:cNvSpPr>
            <a:spLocks noGrp="1"/>
          </p:cNvSpPr>
          <p:nvPr>
            <p:ph type="subTitle" idx="1" hasCustomPrompt="1"/>
          </p:nvPr>
        </p:nvSpPr>
        <p:spPr>
          <a:xfrm>
            <a:off x="682872" y="2479661"/>
            <a:ext cx="7993583" cy="322473"/>
          </a:xfrm>
        </p:spPr>
        <p:txBody>
          <a:bodyPr lIns="0" tIns="0" rIns="0" bIns="0">
            <a:noAutofit/>
          </a:bodyPr>
          <a:lstStyle>
            <a:lvl1pPr marL="0" indent="0" algn="l">
              <a:buNone/>
              <a:defRPr sz="1400" b="0">
                <a:solidFill>
                  <a:srgbClr val="000000"/>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Förnamn Efternamn</a:t>
            </a:r>
          </a:p>
        </p:txBody>
      </p:sp>
      <p:sp>
        <p:nvSpPr>
          <p:cNvPr id="7" name="Platshållare för text 9"/>
          <p:cNvSpPr>
            <a:spLocks noGrp="1"/>
          </p:cNvSpPr>
          <p:nvPr>
            <p:ph type="body" sz="quarter" idx="13" hasCustomPrompt="1"/>
          </p:nvPr>
        </p:nvSpPr>
        <p:spPr>
          <a:xfrm>
            <a:off x="4722107" y="5733256"/>
            <a:ext cx="4181362" cy="288032"/>
          </a:xfrm>
        </p:spPr>
        <p:txBody>
          <a:bodyPr lIns="0" tIns="0" rIns="0" bIns="0" anchor="b" anchorCtr="0">
            <a:noAutofit/>
          </a:bodyPr>
          <a:lstStyle>
            <a:lvl1pPr marL="0" indent="0" algn="r">
              <a:buFontTx/>
              <a:buNone/>
              <a:defRPr sz="1400" b="0">
                <a:solidFill>
                  <a:srgbClr val="000000"/>
                </a:solidFill>
                <a:latin typeface="Arial"/>
              </a:defRPr>
            </a:lvl1pPr>
          </a:lstStyle>
          <a:p>
            <a:pPr lvl="0"/>
            <a:r>
              <a:rPr lang="sv-SE" dirty="0" err="1"/>
              <a:t>åååå-mm-dd</a:t>
            </a:r>
            <a:endParaRPr lang="sv-SE" dirty="0"/>
          </a:p>
        </p:txBody>
      </p:sp>
      <p:sp>
        <p:nvSpPr>
          <p:cNvPr id="8" name="Platshållare för text 11"/>
          <p:cNvSpPr>
            <a:spLocks noGrp="1"/>
          </p:cNvSpPr>
          <p:nvPr>
            <p:ph type="body" sz="quarter" idx="14" hasCustomPrompt="1"/>
          </p:nvPr>
        </p:nvSpPr>
        <p:spPr>
          <a:xfrm>
            <a:off x="4716016" y="6156263"/>
            <a:ext cx="4175984" cy="275331"/>
          </a:xfrm>
        </p:spPr>
        <p:txBody>
          <a:bodyPr lIns="0" tIns="0" rIns="0" bIns="0">
            <a:noAutofit/>
          </a:bodyPr>
          <a:lstStyle>
            <a:lvl1pPr marL="0" indent="0" algn="r">
              <a:buFontTx/>
              <a:buNone/>
              <a:defRPr sz="1200">
                <a:solidFill>
                  <a:srgbClr val="000000"/>
                </a:solidFill>
                <a:latin typeface="Arial"/>
              </a:defRPr>
            </a:lvl1pPr>
          </a:lstStyle>
          <a:p>
            <a:pPr lvl="0"/>
            <a:r>
              <a:rPr lang="sv-SE" dirty="0"/>
              <a:t>Version</a:t>
            </a:r>
          </a:p>
        </p:txBody>
      </p:sp>
      <p:sp>
        <p:nvSpPr>
          <p:cNvPr id="9" name="Rubrik 22"/>
          <p:cNvSpPr>
            <a:spLocks noGrp="1"/>
          </p:cNvSpPr>
          <p:nvPr>
            <p:ph type="title"/>
          </p:nvPr>
        </p:nvSpPr>
        <p:spPr>
          <a:xfrm>
            <a:off x="634773" y="1107848"/>
            <a:ext cx="8053386" cy="1368152"/>
          </a:xfrm>
        </p:spPr>
        <p:txBody>
          <a:bodyPr anchor="t" anchorCtr="0"/>
          <a:lstStyle>
            <a:lvl1pPr marL="49213" indent="0" algn="l">
              <a:lnSpc>
                <a:spcPts val="4600"/>
              </a:lnSpc>
              <a:defRPr sz="4600">
                <a:solidFill>
                  <a:schemeClr val="tx1"/>
                </a:solidFill>
              </a:defRPr>
            </a:lvl1pPr>
          </a:lstStyle>
          <a:p>
            <a:r>
              <a:rPr lang="sv-SE"/>
              <a:t>Klicka här för att ändra format</a:t>
            </a:r>
            <a:endParaRPr lang="sv-SE" dirty="0"/>
          </a:p>
        </p:txBody>
      </p:sp>
      <p:pic>
        <p:nvPicPr>
          <p:cNvPr id="11" name="Bildobjekt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81800" y="260648"/>
            <a:ext cx="2113111" cy="281267"/>
          </a:xfrm>
          <a:prstGeom prst="rect">
            <a:avLst/>
          </a:prstGeom>
        </p:spPr>
      </p:pic>
    </p:spTree>
    <p:extLst>
      <p:ext uri="{BB962C8B-B14F-4D97-AF65-F5344CB8AC3E}">
        <p14:creationId xmlns:p14="http://schemas.microsoft.com/office/powerpoint/2010/main" val="758082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sida">
    <p:bg>
      <p:bgPr>
        <a:solidFill>
          <a:srgbClr val="FFFFFE"/>
        </a:solidFill>
        <a:effectLst/>
      </p:bgPr>
    </p:bg>
    <p:spTree>
      <p:nvGrpSpPr>
        <p:cNvPr id="1" name=""/>
        <p:cNvGrpSpPr/>
        <p:nvPr/>
      </p:nvGrpSpPr>
      <p:grpSpPr>
        <a:xfrm>
          <a:off x="0" y="0"/>
          <a:ext cx="0" cy="0"/>
          <a:chOff x="0" y="0"/>
          <a:chExt cx="0" cy="0"/>
        </a:xfrm>
      </p:grpSpPr>
      <p:pic>
        <p:nvPicPr>
          <p:cNvPr id="10" name="Bildobjekt 9"/>
          <p:cNvPicPr>
            <a:picLocks noChangeAspect="1"/>
          </p:cNvPicPr>
          <p:nvPr userDrawn="1"/>
        </p:nvPicPr>
        <p:blipFill rotWithShape="1">
          <a:blip r:embed="rId2" cstate="print">
            <a:extLst>
              <a:ext uri="{28A0092B-C50C-407E-A947-70E740481C1C}">
                <a14:useLocalDpi xmlns:a14="http://schemas.microsoft.com/office/drawing/2010/main" val="0"/>
              </a:ext>
            </a:extLst>
          </a:blip>
          <a:srcRect r="60185"/>
          <a:stretch/>
        </p:blipFill>
        <p:spPr>
          <a:xfrm>
            <a:off x="5511800" y="3223559"/>
            <a:ext cx="3640667" cy="3646856"/>
          </a:xfrm>
          <a:prstGeom prst="rect">
            <a:avLst/>
          </a:prstGeom>
        </p:spPr>
      </p:pic>
      <p:sp>
        <p:nvSpPr>
          <p:cNvPr id="9" name="Rubrik 22"/>
          <p:cNvSpPr>
            <a:spLocks noGrp="1"/>
          </p:cNvSpPr>
          <p:nvPr>
            <p:ph type="title"/>
          </p:nvPr>
        </p:nvSpPr>
        <p:spPr>
          <a:xfrm>
            <a:off x="634773" y="2090564"/>
            <a:ext cx="8053386" cy="1368152"/>
          </a:xfrm>
        </p:spPr>
        <p:txBody>
          <a:bodyPr anchor="t" anchorCtr="0"/>
          <a:lstStyle>
            <a:lvl1pPr marL="49213" indent="0" algn="l">
              <a:lnSpc>
                <a:spcPts val="4600"/>
              </a:lnSpc>
              <a:defRPr sz="4600">
                <a:solidFill>
                  <a:schemeClr val="tx1"/>
                </a:solidFill>
              </a:defRPr>
            </a:lvl1pPr>
          </a:lstStyle>
          <a:p>
            <a:r>
              <a:rPr lang="sv-SE"/>
              <a:t>Klicka här för att ändra format</a:t>
            </a:r>
            <a:endParaRPr lang="sv-SE" dirty="0"/>
          </a:p>
        </p:txBody>
      </p:sp>
      <p:pic>
        <p:nvPicPr>
          <p:cNvPr id="11" name="Bildobjekt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81800" y="260648"/>
            <a:ext cx="2113111" cy="281267"/>
          </a:xfrm>
          <a:prstGeom prst="rect">
            <a:avLst/>
          </a:prstGeom>
        </p:spPr>
      </p:pic>
    </p:spTree>
    <p:extLst>
      <p:ext uri="{BB962C8B-B14F-4D97-AF65-F5344CB8AC3E}">
        <p14:creationId xmlns:p14="http://schemas.microsoft.com/office/powerpoint/2010/main" val="4072037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istasida">
    <p:bg>
      <p:bgPr>
        <a:solidFill>
          <a:srgbClr val="FFFFFE"/>
        </a:solidFill>
        <a:effectLst/>
      </p:bgPr>
    </p:bg>
    <p:spTree>
      <p:nvGrpSpPr>
        <p:cNvPr id="1" name=""/>
        <p:cNvGrpSpPr/>
        <p:nvPr/>
      </p:nvGrpSpPr>
      <p:grpSpPr>
        <a:xfrm>
          <a:off x="0" y="0"/>
          <a:ext cx="0" cy="0"/>
          <a:chOff x="0" y="0"/>
          <a:chExt cx="0" cy="0"/>
        </a:xfrm>
      </p:grpSpPr>
      <p:sp>
        <p:nvSpPr>
          <p:cNvPr id="9" name="Rubrik 22"/>
          <p:cNvSpPr>
            <a:spLocks noGrp="1"/>
          </p:cNvSpPr>
          <p:nvPr>
            <p:ph type="title"/>
          </p:nvPr>
        </p:nvSpPr>
        <p:spPr>
          <a:xfrm>
            <a:off x="634773" y="4667959"/>
            <a:ext cx="8053386" cy="1368152"/>
          </a:xfrm>
        </p:spPr>
        <p:txBody>
          <a:bodyPr anchor="t" anchorCtr="0"/>
          <a:lstStyle>
            <a:lvl1pPr marL="49213" indent="0" algn="l">
              <a:lnSpc>
                <a:spcPts val="4600"/>
              </a:lnSpc>
              <a:defRPr sz="4600">
                <a:solidFill>
                  <a:schemeClr val="tx1"/>
                </a:solidFill>
              </a:defRPr>
            </a:lvl1pPr>
          </a:lstStyle>
          <a:p>
            <a:r>
              <a:rPr lang="sv-SE"/>
              <a:t>Klicka här för att ändra format</a:t>
            </a:r>
            <a:endParaRPr lang="sv-SE" dirty="0"/>
          </a:p>
        </p:txBody>
      </p:sp>
      <p:pic>
        <p:nvPicPr>
          <p:cNvPr id="11" name="Bildobjekt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81800" y="260648"/>
            <a:ext cx="2113111" cy="281267"/>
          </a:xfrm>
          <a:prstGeom prst="rect">
            <a:avLst/>
          </a:prstGeom>
        </p:spPr>
      </p:pic>
      <p:pic>
        <p:nvPicPr>
          <p:cNvPr id="3" name="Bildobjekt 2" descr="EHM_Symbol_CMYK_hel.psd"/>
          <p:cNvPicPr>
            <a:picLocks noChangeAspect="1"/>
          </p:cNvPicPr>
          <p:nvPr userDrawn="1"/>
        </p:nvPicPr>
        <p:blipFill rotWithShape="1">
          <a:blip r:embed="rId3" cstate="print">
            <a:extLst>
              <a:ext uri="{28A0092B-C50C-407E-A947-70E740481C1C}">
                <a14:useLocalDpi xmlns:a14="http://schemas.microsoft.com/office/drawing/2010/main" val="0"/>
              </a:ext>
            </a:extLst>
          </a:blip>
          <a:srcRect l="41027" t="50185"/>
          <a:stretch/>
        </p:blipFill>
        <p:spPr>
          <a:xfrm>
            <a:off x="0" y="0"/>
            <a:ext cx="4887558" cy="3420454"/>
          </a:xfrm>
          <a:prstGeom prst="rect">
            <a:avLst/>
          </a:prstGeom>
        </p:spPr>
      </p:pic>
    </p:spTree>
    <p:extLst>
      <p:ext uri="{BB962C8B-B14F-4D97-AF65-F5344CB8AC3E}">
        <p14:creationId xmlns:p14="http://schemas.microsoft.com/office/powerpoint/2010/main" val="1281209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46113" y="989891"/>
            <a:ext cx="7067549" cy="638909"/>
          </a:xfrm>
        </p:spPr>
        <p:txBody>
          <a:bodyPr/>
          <a:lstStyle/>
          <a:p>
            <a:r>
              <a:rPr lang="sv-SE"/>
              <a:t>Klicka här för att ändra format</a:t>
            </a:r>
            <a:endParaRPr lang="sv-SE" dirty="0"/>
          </a:p>
        </p:txBody>
      </p:sp>
      <p:sp>
        <p:nvSpPr>
          <p:cNvPr id="13" name="Platshållare för innehåll 12"/>
          <p:cNvSpPr>
            <a:spLocks noGrp="1"/>
          </p:cNvSpPr>
          <p:nvPr>
            <p:ph sz="quarter" idx="16"/>
          </p:nvPr>
        </p:nvSpPr>
        <p:spPr>
          <a:xfrm>
            <a:off x="646113" y="1700808"/>
            <a:ext cx="6529387" cy="4392488"/>
          </a:xfrm>
        </p:spPr>
        <p:txBody>
          <a:bodyPr>
            <a:noAutofit/>
          </a:bodyPr>
          <a:lstStyle>
            <a:lvl1pPr>
              <a:defRPr sz="2200"/>
            </a:lvl1pPr>
            <a:lvl2pPr>
              <a:defRPr sz="2200"/>
            </a:lvl2pPr>
            <a:lvl3pPr>
              <a:defRPr sz="2200"/>
            </a:lvl3pPr>
            <a:lvl4pPr>
              <a:defRPr sz="2200"/>
            </a:lvl4pPr>
            <a:lvl5pPr>
              <a:defRPr sz="2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022593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2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12"/>
          <p:cNvSpPr>
            <a:spLocks noGrp="1"/>
          </p:cNvSpPr>
          <p:nvPr>
            <p:ph sz="quarter" idx="16"/>
          </p:nvPr>
        </p:nvSpPr>
        <p:spPr>
          <a:xfrm>
            <a:off x="646113" y="2060848"/>
            <a:ext cx="3852612" cy="43924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12"/>
          <p:cNvSpPr>
            <a:spLocks noGrp="1"/>
          </p:cNvSpPr>
          <p:nvPr>
            <p:ph sz="quarter" idx="17"/>
          </p:nvPr>
        </p:nvSpPr>
        <p:spPr>
          <a:xfrm>
            <a:off x="4644456" y="2060848"/>
            <a:ext cx="3888357" cy="43924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11338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3987422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2025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Helt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2210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46113" y="989891"/>
            <a:ext cx="7067549" cy="917781"/>
          </a:xfrm>
          <a:prstGeom prst="rect">
            <a:avLst/>
          </a:prstGeom>
        </p:spPr>
        <p:txBody>
          <a:bodyPr vert="horz" lIns="0" tIns="0" rIns="0" bIns="0" rtlCol="0" anchor="t" anchorCtr="0">
            <a:noAutofit/>
          </a:bodyPr>
          <a:lstStyle/>
          <a:p>
            <a:endParaRPr lang="sv-SE" dirty="0"/>
          </a:p>
        </p:txBody>
      </p:sp>
      <p:sp>
        <p:nvSpPr>
          <p:cNvPr id="3" name="Platshållare för text 2"/>
          <p:cNvSpPr>
            <a:spLocks noGrp="1"/>
          </p:cNvSpPr>
          <p:nvPr>
            <p:ph type="body" idx="1"/>
          </p:nvPr>
        </p:nvSpPr>
        <p:spPr>
          <a:xfrm>
            <a:off x="646113" y="1942150"/>
            <a:ext cx="7022231" cy="4464496"/>
          </a:xfrm>
          <a:prstGeom prst="rect">
            <a:avLst/>
          </a:prstGeom>
        </p:spPr>
        <p:txBody>
          <a:bodyPr vert="horz" lIns="0" tIns="0" rIns="0" bIns="0" rtlCol="0">
            <a:noAutofit/>
          </a:bodyPr>
          <a:lstStyle/>
          <a:p>
            <a:pPr lvl="0"/>
            <a:r>
              <a:rPr lang="sv-SE" dirty="0"/>
              <a:t>Klicka här för att ändra format på bakgrundstexten</a:t>
            </a:r>
          </a:p>
        </p:txBody>
      </p:sp>
      <p:pic>
        <p:nvPicPr>
          <p:cNvPr id="5" name="Bildobjekt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781800" y="260648"/>
            <a:ext cx="2113111" cy="281267"/>
          </a:xfrm>
          <a:prstGeom prst="rect">
            <a:avLst/>
          </a:prstGeom>
        </p:spPr>
      </p:pic>
      <p:sp>
        <p:nvSpPr>
          <p:cNvPr id="7" name="Rektangel 6"/>
          <p:cNvSpPr/>
          <p:nvPr/>
        </p:nvSpPr>
        <p:spPr>
          <a:xfrm>
            <a:off x="0" y="6678000"/>
            <a:ext cx="9143999" cy="18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866091303"/>
      </p:ext>
    </p:extLst>
  </p:cSld>
  <p:clrMap bg1="lt1" tx1="dk1" bg2="lt2" tx2="dk2" accent1="accent1" accent2="accent2" accent3="accent3" accent4="accent4" accent5="accent5" accent6="accent6" hlink="hlink" folHlink="folHlink"/>
  <p:sldLayoutIdLst>
    <p:sldLayoutId id="2147483679" r:id="rId1"/>
    <p:sldLayoutId id="2147483677" r:id="rId2"/>
    <p:sldLayoutId id="2147483678" r:id="rId3"/>
    <p:sldLayoutId id="2147483668" r:id="rId4"/>
    <p:sldLayoutId id="2147483680" r:id="rId5"/>
    <p:sldLayoutId id="2147483681" r:id="rId6"/>
    <p:sldLayoutId id="2147483682" r:id="rId7"/>
    <p:sldLayoutId id="2147483683"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defTabSz="914400" rtl="0" eaLnBrk="1" latinLnBrk="0" hangingPunct="1">
        <a:lnSpc>
          <a:spcPts val="4100"/>
        </a:lnSpc>
        <a:spcBef>
          <a:spcPct val="0"/>
        </a:spcBef>
        <a:buNone/>
        <a:defRPr sz="3600" b="1" kern="1200">
          <a:solidFill>
            <a:schemeClr val="tx1"/>
          </a:solidFill>
          <a:latin typeface="Arial"/>
          <a:ea typeface="+mj-ea"/>
          <a:cs typeface="+mj-cs"/>
        </a:defRPr>
      </a:lvl1pPr>
    </p:titleStyle>
    <p:bodyStyle>
      <a:lvl1pPr marL="174625" indent="-180000" algn="l" defTabSz="914400" rtl="0" eaLnBrk="1" latinLnBrk="0" hangingPunct="1">
        <a:lnSpc>
          <a:spcPct val="100000"/>
        </a:lnSpc>
        <a:spcBef>
          <a:spcPts val="400"/>
        </a:spcBef>
        <a:spcAft>
          <a:spcPts val="400"/>
        </a:spcAft>
        <a:buFont typeface="Arial"/>
        <a:buChar char="•"/>
        <a:defRPr sz="2400" kern="1200">
          <a:solidFill>
            <a:schemeClr val="tx1"/>
          </a:solidFill>
          <a:latin typeface="Arial"/>
          <a:ea typeface="+mn-ea"/>
          <a:cs typeface="+mn-cs"/>
        </a:defRPr>
      </a:lvl1pPr>
      <a:lvl2pPr marL="360000" indent="-180000" algn="l" defTabSz="914400" rtl="0" eaLnBrk="1" latinLnBrk="0" hangingPunct="1">
        <a:lnSpc>
          <a:spcPct val="100000"/>
        </a:lnSpc>
        <a:spcBef>
          <a:spcPts val="400"/>
        </a:spcBef>
        <a:spcAft>
          <a:spcPts val="400"/>
        </a:spcAft>
        <a:buFont typeface="Arial"/>
        <a:buChar char="•"/>
        <a:defRPr sz="2400" kern="1200">
          <a:solidFill>
            <a:schemeClr val="tx1"/>
          </a:solidFill>
          <a:latin typeface="Arial"/>
          <a:ea typeface="+mn-ea"/>
          <a:cs typeface="+mn-cs"/>
        </a:defRPr>
      </a:lvl2pPr>
      <a:lvl3pPr marL="540000" indent="-180000" algn="l" defTabSz="914400" rtl="0" eaLnBrk="1" latinLnBrk="0" hangingPunct="1">
        <a:lnSpc>
          <a:spcPct val="100000"/>
        </a:lnSpc>
        <a:spcBef>
          <a:spcPts val="400"/>
        </a:spcBef>
        <a:spcAft>
          <a:spcPts val="400"/>
        </a:spcAft>
        <a:buFont typeface="Arial"/>
        <a:buChar char="•"/>
        <a:defRPr sz="2400" kern="1200">
          <a:solidFill>
            <a:schemeClr val="tx1"/>
          </a:solidFill>
          <a:latin typeface="Arial"/>
          <a:ea typeface="+mn-ea"/>
          <a:cs typeface="+mn-cs"/>
        </a:defRPr>
      </a:lvl3pPr>
      <a:lvl4pPr marL="720000" indent="-180000" algn="l" defTabSz="914400" rtl="0" eaLnBrk="1" latinLnBrk="0" hangingPunct="1">
        <a:lnSpc>
          <a:spcPct val="100000"/>
        </a:lnSpc>
        <a:spcBef>
          <a:spcPts val="400"/>
        </a:spcBef>
        <a:spcAft>
          <a:spcPts val="400"/>
        </a:spcAft>
        <a:buFont typeface="Arial"/>
        <a:buChar char="•"/>
        <a:defRPr sz="2400" kern="1200">
          <a:solidFill>
            <a:schemeClr val="tx1"/>
          </a:solidFill>
          <a:latin typeface="Arial"/>
          <a:ea typeface="+mn-ea"/>
          <a:cs typeface="+mn-cs"/>
        </a:defRPr>
      </a:lvl4pPr>
      <a:lvl5pPr marL="900000" indent="-180000" algn="l" defTabSz="914400" rtl="0" eaLnBrk="1" latinLnBrk="0" hangingPunct="1">
        <a:lnSpc>
          <a:spcPct val="100000"/>
        </a:lnSpc>
        <a:spcBef>
          <a:spcPts val="400"/>
        </a:spcBef>
        <a:spcAft>
          <a:spcPts val="400"/>
        </a:spcAft>
        <a:buFont typeface="Arial"/>
        <a:buChar char="•"/>
        <a:defRPr sz="2400" kern="1200">
          <a:solidFill>
            <a:schemeClr val="tx1"/>
          </a:solidFill>
          <a:latin typeface="Arial"/>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p:cNvSpPr>
            <a:spLocks noGrp="1"/>
          </p:cNvSpPr>
          <p:nvPr>
            <p:ph type="body" sz="quarter" idx="13"/>
          </p:nvPr>
        </p:nvSpPr>
        <p:spPr/>
        <p:txBody>
          <a:bodyPr/>
          <a:lstStyle/>
          <a:p>
            <a:r>
              <a:rPr lang="sv-SE" dirty="0"/>
              <a:t>Uppdaterad 2021-08-24</a:t>
            </a:r>
          </a:p>
        </p:txBody>
      </p:sp>
      <p:sp>
        <p:nvSpPr>
          <p:cNvPr id="4" name="Platshållare för text 3"/>
          <p:cNvSpPr>
            <a:spLocks noGrp="1"/>
          </p:cNvSpPr>
          <p:nvPr>
            <p:ph type="body" sz="quarter" idx="14"/>
          </p:nvPr>
        </p:nvSpPr>
        <p:spPr/>
        <p:txBody>
          <a:bodyPr/>
          <a:lstStyle/>
          <a:p>
            <a:endParaRPr lang="sv-SE" dirty="0"/>
          </a:p>
        </p:txBody>
      </p:sp>
      <p:sp>
        <p:nvSpPr>
          <p:cNvPr id="10" name="Rubrik 9"/>
          <p:cNvSpPr>
            <a:spLocks noGrp="1"/>
          </p:cNvSpPr>
          <p:nvPr>
            <p:ph type="title"/>
          </p:nvPr>
        </p:nvSpPr>
        <p:spPr/>
        <p:txBody>
          <a:bodyPr>
            <a:normAutofit fontScale="90000"/>
          </a:bodyPr>
          <a:lstStyle/>
          <a:p>
            <a:r>
              <a:rPr lang="sv-SE" dirty="0"/>
              <a:t>Elektroniskt expertstöd – EES</a:t>
            </a:r>
            <a:br>
              <a:rPr lang="sv-SE" dirty="0"/>
            </a:br>
            <a:r>
              <a:rPr lang="sv-SE" dirty="0"/>
              <a:t>Kundfall</a:t>
            </a:r>
          </a:p>
        </p:txBody>
      </p:sp>
      <p:sp>
        <p:nvSpPr>
          <p:cNvPr id="2" name="textruta 1">
            <a:extLst>
              <a:ext uri="{FF2B5EF4-FFF2-40B4-BE49-F238E27FC236}">
                <a16:creationId xmlns:a16="http://schemas.microsoft.com/office/drawing/2014/main" id="{190321C5-12BB-4A64-8437-B82C914DCF0F}"/>
              </a:ext>
            </a:extLst>
          </p:cNvPr>
          <p:cNvSpPr txBox="1"/>
          <p:nvPr/>
        </p:nvSpPr>
        <p:spPr>
          <a:xfrm>
            <a:off x="2771800" y="2924944"/>
            <a:ext cx="5400600" cy="923330"/>
          </a:xfrm>
          <a:prstGeom prst="rect">
            <a:avLst/>
          </a:prstGeom>
          <a:noFill/>
        </p:spPr>
        <p:txBody>
          <a:bodyPr wrap="square" rtlCol="0">
            <a:spAutoFit/>
          </a:bodyPr>
          <a:lstStyle/>
          <a:p>
            <a:r>
              <a:rPr lang="sv-SE" dirty="0"/>
              <a:t>”Signalbeskrivningarna i exemplen kan vara inaktuella då innehållet i EES uppdateras snabbare än utbildningsmaterialet.</a:t>
            </a:r>
          </a:p>
        </p:txBody>
      </p:sp>
    </p:spTree>
    <p:extLst>
      <p:ext uri="{BB962C8B-B14F-4D97-AF65-F5344CB8AC3E}">
        <p14:creationId xmlns:p14="http://schemas.microsoft.com/office/powerpoint/2010/main" val="4059420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2C8A27-5943-4115-A5C1-C32B10F5AB56}"/>
              </a:ext>
            </a:extLst>
          </p:cNvPr>
          <p:cNvSpPr>
            <a:spLocks noGrp="1"/>
          </p:cNvSpPr>
          <p:nvPr>
            <p:ph type="title"/>
          </p:nvPr>
        </p:nvSpPr>
        <p:spPr/>
        <p:txBody>
          <a:bodyPr/>
          <a:lstStyle/>
          <a:p>
            <a:r>
              <a:rPr lang="sv-SE" dirty="0"/>
              <a:t>Fosterpåverkan forts</a:t>
            </a:r>
          </a:p>
        </p:txBody>
      </p:sp>
      <p:sp>
        <p:nvSpPr>
          <p:cNvPr id="3" name="Platshållare för innehåll 2">
            <a:extLst>
              <a:ext uri="{FF2B5EF4-FFF2-40B4-BE49-F238E27FC236}">
                <a16:creationId xmlns:a16="http://schemas.microsoft.com/office/drawing/2014/main" id="{C8E44647-11A9-4FC6-AD6D-932D777FDF50}"/>
              </a:ext>
            </a:extLst>
          </p:cNvPr>
          <p:cNvSpPr>
            <a:spLocks noGrp="1"/>
          </p:cNvSpPr>
          <p:nvPr>
            <p:ph sz="quarter" idx="16"/>
          </p:nvPr>
        </p:nvSpPr>
        <p:spPr>
          <a:xfrm>
            <a:off x="1493659" y="2132856"/>
            <a:ext cx="6085172" cy="3348372"/>
          </a:xfrm>
        </p:spPr>
        <p:txBody>
          <a:bodyPr/>
          <a:lstStyle/>
          <a:p>
            <a:pPr marL="0" indent="0">
              <a:buNone/>
            </a:pPr>
            <a:r>
              <a:rPr lang="sv-SE" sz="1500" dirty="0"/>
              <a:t>Kvinnan framför dig har recept på </a:t>
            </a:r>
            <a:r>
              <a:rPr lang="sv-SE" sz="1500" dirty="0" err="1"/>
              <a:t>Arthrotec</a:t>
            </a:r>
            <a:r>
              <a:rPr lang="sv-SE" sz="1500" dirty="0"/>
              <a:t>® forte. Du trycker på fliken ”Fosterpåverkan” och får upp följande text:</a:t>
            </a:r>
            <a:endParaRPr lang="sv-SE" sz="1050" dirty="0"/>
          </a:p>
          <a:p>
            <a:pPr marL="0" indent="0">
              <a:lnSpc>
                <a:spcPct val="90000"/>
              </a:lnSpc>
              <a:buNone/>
            </a:pPr>
            <a:br>
              <a:rPr lang="sv-SE" sz="1500" b="1" dirty="0">
                <a:latin typeface="Georgia" pitchFamily="18" charset="0"/>
              </a:rPr>
            </a:br>
            <a:r>
              <a:rPr lang="sv-SE" sz="1500" b="1" dirty="0"/>
              <a:t>Övning:</a:t>
            </a:r>
          </a:p>
          <a:p>
            <a:pPr marL="257175" indent="-257175"/>
            <a:r>
              <a:rPr lang="sv-SE" sz="1500" dirty="0"/>
              <a:t>Varför har </a:t>
            </a:r>
            <a:r>
              <a:rPr lang="sv-SE" sz="1500" dirty="0" err="1"/>
              <a:t>Arthrotec</a:t>
            </a:r>
            <a:r>
              <a:rPr lang="sv-SE" sz="1500" dirty="0"/>
              <a:t>® forte två klassificeringsvärden?</a:t>
            </a:r>
          </a:p>
          <a:p>
            <a:pPr marL="257175" indent="-257175"/>
            <a:r>
              <a:rPr lang="sv-SE" sz="1500" dirty="0"/>
              <a:t>Hur tänker du runt bedömningarna på föregående bild? </a:t>
            </a:r>
          </a:p>
          <a:p>
            <a:pPr marL="257175" indent="-257175"/>
            <a:r>
              <a:rPr lang="sv-SE" sz="1500" dirty="0"/>
              <a:t>Hur värderar du bedömningen?</a:t>
            </a:r>
          </a:p>
          <a:p>
            <a:pPr marL="257175" indent="-257175"/>
            <a:r>
              <a:rPr lang="sv-SE" sz="1500" dirty="0"/>
              <a:t>Hur kommunicera</a:t>
            </a:r>
            <a:r>
              <a:rPr lang="sv-SE" sz="1500" b="1" dirty="0"/>
              <a:t>r</a:t>
            </a:r>
            <a:r>
              <a:rPr lang="sv-SE" sz="1500" dirty="0"/>
              <a:t> du denna information?</a:t>
            </a:r>
          </a:p>
          <a:p>
            <a:pPr marL="257175" indent="-257175"/>
            <a:r>
              <a:rPr lang="sv-SE" sz="1500" dirty="0"/>
              <a:t>Studera den fördjupade informationen. Vilken information kan du hitta där? I vilka situationer kan den vara värdefull?</a:t>
            </a:r>
            <a:endParaRPr lang="sv-SE" dirty="0"/>
          </a:p>
          <a:p>
            <a:endParaRPr lang="sv-SE" dirty="0"/>
          </a:p>
        </p:txBody>
      </p:sp>
    </p:spTree>
    <p:extLst>
      <p:ext uri="{BB962C8B-B14F-4D97-AF65-F5344CB8AC3E}">
        <p14:creationId xmlns:p14="http://schemas.microsoft.com/office/powerpoint/2010/main" val="2550370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96CD5A-D2BD-4F91-BADC-3AED1D524739}"/>
              </a:ext>
            </a:extLst>
          </p:cNvPr>
          <p:cNvSpPr>
            <a:spLocks noGrp="1"/>
          </p:cNvSpPr>
          <p:nvPr>
            <p:ph type="title"/>
          </p:nvPr>
        </p:nvSpPr>
        <p:spPr/>
        <p:txBody>
          <a:bodyPr/>
          <a:lstStyle/>
          <a:p>
            <a:r>
              <a:rPr lang="sv-SE" dirty="0"/>
              <a:t>Amning</a:t>
            </a:r>
          </a:p>
        </p:txBody>
      </p:sp>
      <p:sp>
        <p:nvSpPr>
          <p:cNvPr id="3" name="Platshållare för innehåll 2">
            <a:extLst>
              <a:ext uri="{FF2B5EF4-FFF2-40B4-BE49-F238E27FC236}">
                <a16:creationId xmlns:a16="http://schemas.microsoft.com/office/drawing/2014/main" id="{189ED17D-9EF9-4C6A-ACBA-D4C5CD0241F4}"/>
              </a:ext>
            </a:extLst>
          </p:cNvPr>
          <p:cNvSpPr>
            <a:spLocks noGrp="1"/>
          </p:cNvSpPr>
          <p:nvPr>
            <p:ph sz="quarter" idx="16"/>
          </p:nvPr>
        </p:nvSpPr>
        <p:spPr/>
        <p:txBody>
          <a:bodyPr/>
          <a:lstStyle/>
          <a:p>
            <a:r>
              <a:rPr lang="sv-SE" sz="1500" dirty="0"/>
              <a:t>Kvinnan framför dig har recept på </a:t>
            </a:r>
            <a:r>
              <a:rPr lang="sv-SE" sz="1500" dirty="0" err="1"/>
              <a:t>Vimovo</a:t>
            </a:r>
            <a:r>
              <a:rPr lang="sv-SE" sz="1500" dirty="0"/>
              <a:t>. Du trycker på fliken ”Amning” och får upp följande text:</a:t>
            </a:r>
          </a:p>
          <a:p>
            <a:endParaRPr lang="sv-SE" sz="1500" dirty="0"/>
          </a:p>
          <a:p>
            <a:endParaRPr lang="sv-SE" dirty="0"/>
          </a:p>
        </p:txBody>
      </p:sp>
      <p:graphicFrame>
        <p:nvGraphicFramePr>
          <p:cNvPr id="4" name="Tabell 4">
            <a:extLst>
              <a:ext uri="{FF2B5EF4-FFF2-40B4-BE49-F238E27FC236}">
                <a16:creationId xmlns:a16="http://schemas.microsoft.com/office/drawing/2014/main" id="{32306287-DF57-40B9-8D5C-8FD574EB5E15}"/>
              </a:ext>
            </a:extLst>
          </p:cNvPr>
          <p:cNvGraphicFramePr>
            <a:graphicFrameLocks noGrp="1"/>
          </p:cNvGraphicFramePr>
          <p:nvPr/>
        </p:nvGraphicFramePr>
        <p:xfrm>
          <a:off x="1654095" y="2726923"/>
          <a:ext cx="5996248" cy="2248683"/>
        </p:xfrm>
        <a:graphic>
          <a:graphicData uri="http://schemas.openxmlformats.org/drawingml/2006/table">
            <a:tbl>
              <a:tblPr firstRow="1" bandRow="1">
                <a:tableStyleId>{5C22544A-7EE6-4342-B048-85BDC9FD1C3A}</a:tableStyleId>
              </a:tblPr>
              <a:tblGrid>
                <a:gridCol w="1347839">
                  <a:extLst>
                    <a:ext uri="{9D8B030D-6E8A-4147-A177-3AD203B41FA5}">
                      <a16:colId xmlns:a16="http://schemas.microsoft.com/office/drawing/2014/main" val="4093148953"/>
                    </a:ext>
                  </a:extLst>
                </a:gridCol>
                <a:gridCol w="597959">
                  <a:extLst>
                    <a:ext uri="{9D8B030D-6E8A-4147-A177-3AD203B41FA5}">
                      <a16:colId xmlns:a16="http://schemas.microsoft.com/office/drawing/2014/main" val="2867853500"/>
                    </a:ext>
                  </a:extLst>
                </a:gridCol>
                <a:gridCol w="1026114">
                  <a:extLst>
                    <a:ext uri="{9D8B030D-6E8A-4147-A177-3AD203B41FA5}">
                      <a16:colId xmlns:a16="http://schemas.microsoft.com/office/drawing/2014/main" val="3246104520"/>
                    </a:ext>
                  </a:extLst>
                </a:gridCol>
                <a:gridCol w="3024336">
                  <a:extLst>
                    <a:ext uri="{9D8B030D-6E8A-4147-A177-3AD203B41FA5}">
                      <a16:colId xmlns:a16="http://schemas.microsoft.com/office/drawing/2014/main" val="293183492"/>
                    </a:ext>
                  </a:extLst>
                </a:gridCol>
              </a:tblGrid>
              <a:tr h="432048">
                <a:tc>
                  <a:txBody>
                    <a:bodyPr/>
                    <a:lstStyle/>
                    <a:p>
                      <a:r>
                        <a:rPr lang="sv-SE" sz="1400" dirty="0"/>
                        <a:t>Läkemedel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400" dirty="0"/>
                        <a:t>Klass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400" dirty="0"/>
                        <a:t>Substans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400" dirty="0"/>
                        <a:t>Rekommendation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9338059"/>
                  </a:ext>
                </a:extLst>
              </a:tr>
              <a:tr h="1122165">
                <a:tc rowSpan="2">
                  <a:txBody>
                    <a:bodyPr/>
                    <a:lstStyle/>
                    <a:p>
                      <a:endParaRPr lang="sv-SE" sz="1400" dirty="0"/>
                    </a:p>
                    <a:p>
                      <a:endParaRPr lang="sv-SE" sz="1400" dirty="0"/>
                    </a:p>
                    <a:p>
                      <a:endParaRPr lang="sv-SE" sz="1400" dirty="0"/>
                    </a:p>
                    <a:p>
                      <a:r>
                        <a:rPr lang="sv-SE" sz="2100" b="1" dirty="0" err="1"/>
                        <a:t>Vimovo</a:t>
                      </a:r>
                      <a:endParaRPr lang="sv-SE" sz="2100" b="1"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200" dirty="0"/>
                        <a:t>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200" dirty="0" err="1"/>
                        <a:t>Naproxen</a:t>
                      </a:r>
                      <a:endParaRPr lang="sv-SE"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200" dirty="0"/>
                        <a:t>Risken för ett friskt fullgånget barn anses vara låg vid enstaka doser, men </a:t>
                      </a:r>
                      <a:r>
                        <a:rPr lang="sv-SE" sz="1200" dirty="0" err="1"/>
                        <a:t>naproxens</a:t>
                      </a:r>
                      <a:r>
                        <a:rPr lang="sv-SE" sz="1200" dirty="0"/>
                        <a:t> relativt långa halveringstid innebär en teoretisk risk för ackumulering hos barnet vid upprepad dosering.</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0608903"/>
                  </a:ext>
                </a:extLst>
              </a:tr>
              <a:tr h="631218">
                <a:tc vMerge="1">
                  <a:txBody>
                    <a:bodyPr/>
                    <a:lstStyle/>
                    <a:p>
                      <a:endParaRPr lang="sv-SE" dirty="0"/>
                    </a:p>
                  </a:txBody>
                  <a:tcPr/>
                </a:tc>
                <a:tc>
                  <a:txBody>
                    <a:bodyPr/>
                    <a:lstStyle/>
                    <a:p>
                      <a:r>
                        <a:rPr lang="sv-SE" sz="1200" dirty="0"/>
                        <a:t>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200" dirty="0" err="1"/>
                        <a:t>Esomeprazol</a:t>
                      </a:r>
                      <a:endParaRPr lang="sv-SE"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200" dirty="0"/>
                        <a:t>Risken för ett friskt fullgånget barn bedöms vara låg vid terapeutiska doser.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4501093"/>
                  </a:ext>
                </a:extLst>
              </a:tr>
            </a:tbl>
          </a:graphicData>
        </a:graphic>
      </p:graphicFrame>
    </p:spTree>
    <p:extLst>
      <p:ext uri="{BB962C8B-B14F-4D97-AF65-F5344CB8AC3E}">
        <p14:creationId xmlns:p14="http://schemas.microsoft.com/office/powerpoint/2010/main" val="200438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2C8A27-5943-4115-A5C1-C32B10F5AB56}"/>
              </a:ext>
            </a:extLst>
          </p:cNvPr>
          <p:cNvSpPr>
            <a:spLocks noGrp="1"/>
          </p:cNvSpPr>
          <p:nvPr>
            <p:ph type="title"/>
          </p:nvPr>
        </p:nvSpPr>
        <p:spPr/>
        <p:txBody>
          <a:bodyPr/>
          <a:lstStyle/>
          <a:p>
            <a:r>
              <a:rPr lang="sv-SE" dirty="0"/>
              <a:t>Amning forts</a:t>
            </a:r>
          </a:p>
        </p:txBody>
      </p:sp>
      <p:sp>
        <p:nvSpPr>
          <p:cNvPr id="3" name="Platshållare för innehåll 2">
            <a:extLst>
              <a:ext uri="{FF2B5EF4-FFF2-40B4-BE49-F238E27FC236}">
                <a16:creationId xmlns:a16="http://schemas.microsoft.com/office/drawing/2014/main" id="{C8E44647-11A9-4FC6-AD6D-932D777FDF50}"/>
              </a:ext>
            </a:extLst>
          </p:cNvPr>
          <p:cNvSpPr>
            <a:spLocks noGrp="1"/>
          </p:cNvSpPr>
          <p:nvPr>
            <p:ph sz="quarter" idx="16"/>
          </p:nvPr>
        </p:nvSpPr>
        <p:spPr>
          <a:xfrm>
            <a:off x="1493659" y="2132856"/>
            <a:ext cx="6085172" cy="3348372"/>
          </a:xfrm>
        </p:spPr>
        <p:txBody>
          <a:bodyPr/>
          <a:lstStyle/>
          <a:p>
            <a:pPr marL="0" indent="0">
              <a:buNone/>
            </a:pPr>
            <a:r>
              <a:rPr lang="sv-SE" sz="1500" dirty="0"/>
              <a:t>Kvinnan framför dig har recept på </a:t>
            </a:r>
            <a:r>
              <a:rPr lang="sv-SE" sz="1500" dirty="0" err="1"/>
              <a:t>Vimovo</a:t>
            </a:r>
            <a:r>
              <a:rPr lang="sv-SE" sz="1500" dirty="0"/>
              <a:t>. Du trycker på fliken ”Fosterpåverkan” och får upp följande text:</a:t>
            </a:r>
            <a:endParaRPr lang="sv-SE" sz="1050" dirty="0"/>
          </a:p>
          <a:p>
            <a:pPr marL="0" indent="0">
              <a:lnSpc>
                <a:spcPct val="90000"/>
              </a:lnSpc>
              <a:buNone/>
            </a:pPr>
            <a:br>
              <a:rPr lang="sv-SE" sz="1500" b="1" dirty="0">
                <a:latin typeface="Georgia" pitchFamily="18" charset="0"/>
              </a:rPr>
            </a:br>
            <a:r>
              <a:rPr lang="sv-SE" sz="1500" b="1" dirty="0"/>
              <a:t>Övning:</a:t>
            </a:r>
          </a:p>
          <a:p>
            <a:pPr marL="257175" indent="-257175"/>
            <a:r>
              <a:rPr lang="sv-SE" sz="1500" dirty="0"/>
              <a:t>Varför har </a:t>
            </a:r>
            <a:r>
              <a:rPr lang="sv-SE" sz="1500" dirty="0" err="1"/>
              <a:t>Vimovo</a:t>
            </a:r>
            <a:r>
              <a:rPr lang="sv-SE" sz="1500" dirty="0"/>
              <a:t> två klassificeringsvärden?</a:t>
            </a:r>
          </a:p>
          <a:p>
            <a:pPr marL="257175" indent="-257175"/>
            <a:r>
              <a:rPr lang="sv-SE" sz="1500" dirty="0"/>
              <a:t>Hur tänker du runt rekommendationerna på föregående bild? </a:t>
            </a:r>
          </a:p>
          <a:p>
            <a:pPr marL="257175" indent="-257175"/>
            <a:r>
              <a:rPr lang="sv-SE" sz="1500" dirty="0"/>
              <a:t>Hur värderar du rekommendationerna?</a:t>
            </a:r>
          </a:p>
          <a:p>
            <a:pPr marL="257175" indent="-257175"/>
            <a:r>
              <a:rPr lang="sv-SE" sz="1500" dirty="0"/>
              <a:t>Hur kommunicerar du denna information?</a:t>
            </a:r>
          </a:p>
          <a:p>
            <a:pPr marL="257175" indent="-257175"/>
            <a:r>
              <a:rPr lang="sv-SE" sz="1500" dirty="0"/>
              <a:t>Studera den fördjupade informationen. Vilken information kan du hitta där? I vilka situationer kan den vara värdefull?</a:t>
            </a:r>
            <a:endParaRPr lang="sv-SE" dirty="0"/>
          </a:p>
          <a:p>
            <a:endParaRPr lang="sv-SE" dirty="0"/>
          </a:p>
        </p:txBody>
      </p:sp>
    </p:spTree>
    <p:extLst>
      <p:ext uri="{BB962C8B-B14F-4D97-AF65-F5344CB8AC3E}">
        <p14:creationId xmlns:p14="http://schemas.microsoft.com/office/powerpoint/2010/main" val="332175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a:t>Tack</a:t>
            </a:r>
          </a:p>
        </p:txBody>
      </p:sp>
    </p:spTree>
    <p:extLst>
      <p:ext uri="{BB962C8B-B14F-4D97-AF65-F5344CB8AC3E}">
        <p14:creationId xmlns:p14="http://schemas.microsoft.com/office/powerpoint/2010/main" val="2722635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Kundfall</a:t>
            </a:r>
          </a:p>
        </p:txBody>
      </p:sp>
      <p:sp>
        <p:nvSpPr>
          <p:cNvPr id="7" name="Platshållare för innehåll 6"/>
          <p:cNvSpPr>
            <a:spLocks noGrp="1"/>
          </p:cNvSpPr>
          <p:nvPr>
            <p:ph sz="quarter" idx="16"/>
          </p:nvPr>
        </p:nvSpPr>
        <p:spPr/>
        <p:txBody>
          <a:bodyPr/>
          <a:lstStyle/>
          <a:p>
            <a:pPr>
              <a:spcBef>
                <a:spcPct val="50000"/>
              </a:spcBef>
              <a:buFont typeface="Arial" pitchFamily="34" charset="0"/>
              <a:buChar char="•"/>
              <a:defRPr/>
            </a:pPr>
            <a:r>
              <a:rPr lang="sv-SE" sz="2000" dirty="0"/>
              <a:t>Hög dos</a:t>
            </a:r>
          </a:p>
          <a:p>
            <a:pPr>
              <a:spcBef>
                <a:spcPct val="50000"/>
              </a:spcBef>
              <a:buFont typeface="Arial" pitchFamily="34" charset="0"/>
              <a:buChar char="•"/>
              <a:defRPr/>
            </a:pPr>
            <a:r>
              <a:rPr lang="sv-SE" sz="2000" dirty="0"/>
              <a:t>Barn</a:t>
            </a:r>
          </a:p>
          <a:p>
            <a:pPr>
              <a:spcBef>
                <a:spcPct val="50000"/>
              </a:spcBef>
              <a:buFont typeface="Arial" pitchFamily="34" charset="0"/>
              <a:buChar char="•"/>
              <a:defRPr/>
            </a:pPr>
            <a:r>
              <a:rPr lang="sv-SE" sz="2000" dirty="0"/>
              <a:t>Äldre</a:t>
            </a:r>
          </a:p>
          <a:p>
            <a:pPr>
              <a:spcBef>
                <a:spcPct val="50000"/>
              </a:spcBef>
              <a:buFont typeface="Arial" pitchFamily="34" charset="0"/>
              <a:buChar char="•"/>
              <a:defRPr/>
            </a:pPr>
            <a:r>
              <a:rPr lang="sv-SE" sz="2000" dirty="0"/>
              <a:t>Dubbelmedicinering</a:t>
            </a:r>
          </a:p>
          <a:p>
            <a:pPr>
              <a:spcBef>
                <a:spcPct val="50000"/>
              </a:spcBef>
              <a:buFont typeface="Arial" pitchFamily="34" charset="0"/>
              <a:buChar char="•"/>
              <a:defRPr/>
            </a:pPr>
            <a:r>
              <a:rPr lang="sv-SE" sz="2000" dirty="0"/>
              <a:t>Läkemedelsinteraktion</a:t>
            </a:r>
          </a:p>
          <a:p>
            <a:pPr>
              <a:spcBef>
                <a:spcPct val="50000"/>
              </a:spcBef>
              <a:buFont typeface="Arial" pitchFamily="34" charset="0"/>
              <a:buChar char="•"/>
              <a:defRPr/>
            </a:pPr>
            <a:r>
              <a:rPr lang="sv-SE" sz="2000" dirty="0"/>
              <a:t>Påverkar sjukdom </a:t>
            </a:r>
          </a:p>
          <a:p>
            <a:pPr>
              <a:spcBef>
                <a:spcPct val="50000"/>
              </a:spcBef>
              <a:buFont typeface="Arial" pitchFamily="34" charset="0"/>
              <a:buChar char="•"/>
              <a:defRPr/>
            </a:pPr>
            <a:r>
              <a:rPr lang="sv-SE" sz="2000" dirty="0"/>
              <a:t>Fosterpåverkan</a:t>
            </a:r>
          </a:p>
          <a:p>
            <a:pPr>
              <a:spcBef>
                <a:spcPct val="50000"/>
              </a:spcBef>
              <a:buFont typeface="Arial" pitchFamily="34" charset="0"/>
              <a:buChar char="•"/>
              <a:defRPr/>
            </a:pPr>
            <a:r>
              <a:rPr lang="sv-SE" sz="2000" dirty="0"/>
              <a:t>Amning</a:t>
            </a:r>
          </a:p>
          <a:p>
            <a:endParaRPr lang="sv-SE" dirty="0"/>
          </a:p>
        </p:txBody>
      </p:sp>
      <p:sp>
        <p:nvSpPr>
          <p:cNvPr id="4" name="Platshållare för bildnummer 3"/>
          <p:cNvSpPr>
            <a:spLocks noGrp="1"/>
          </p:cNvSpPr>
          <p:nvPr>
            <p:ph type="sldNum" sz="quarter" idx="4294967295"/>
          </p:nvPr>
        </p:nvSpPr>
        <p:spPr>
          <a:xfrm>
            <a:off x="0" y="6524625"/>
            <a:ext cx="250825" cy="176213"/>
          </a:xfrm>
          <a:prstGeom prst="rect">
            <a:avLst/>
          </a:prstGeom>
        </p:spPr>
        <p:txBody>
          <a:bodyPr/>
          <a:lstStyle/>
          <a:p>
            <a:pPr>
              <a:defRPr/>
            </a:pPr>
            <a:fld id="{EEBB9256-856C-4B4C-B4A5-CB59F7A1FFA5}" type="slidenum">
              <a:rPr lang="sv-SE" smtClean="0"/>
              <a:pPr>
                <a:defRPr/>
              </a:pPr>
              <a:t>2</a:t>
            </a:fld>
            <a:endParaRPr lang="sv-SE" dirty="0"/>
          </a:p>
        </p:txBody>
      </p:sp>
      <p:pic>
        <p:nvPicPr>
          <p:cNvPr id="3" name="Bildobjekt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3212976"/>
            <a:ext cx="4139952" cy="2958539"/>
          </a:xfrm>
          <a:prstGeom prst="rect">
            <a:avLst/>
          </a:prstGeom>
        </p:spPr>
      </p:pic>
    </p:spTree>
    <p:extLst>
      <p:ext uri="{BB962C8B-B14F-4D97-AF65-F5344CB8AC3E}">
        <p14:creationId xmlns:p14="http://schemas.microsoft.com/office/powerpoint/2010/main" val="1278409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Hög dos</a:t>
            </a:r>
          </a:p>
        </p:txBody>
      </p:sp>
      <p:sp>
        <p:nvSpPr>
          <p:cNvPr id="3" name="Platshållare för innehåll 2"/>
          <p:cNvSpPr>
            <a:spLocks noGrp="1"/>
          </p:cNvSpPr>
          <p:nvPr>
            <p:ph sz="quarter" idx="16"/>
          </p:nvPr>
        </p:nvSpPr>
        <p:spPr/>
        <p:txBody>
          <a:bodyPr/>
          <a:lstStyle/>
          <a:p>
            <a:pPr marL="0" indent="0">
              <a:buNone/>
            </a:pPr>
            <a:r>
              <a:rPr lang="sv-SE" dirty="0"/>
              <a:t>Vid hög dos presenteras alltid samma text för farmaceuten:</a:t>
            </a:r>
          </a:p>
          <a:p>
            <a:pPr marL="0" indent="0">
              <a:buNone/>
            </a:pPr>
            <a:r>
              <a:rPr lang="sv-SE" dirty="0"/>
              <a:t>”Möjlig överdosering. Kontrollera dos. Källa: SPC/FASS”</a:t>
            </a:r>
          </a:p>
          <a:p>
            <a:pPr marL="0" indent="0">
              <a:buNone/>
            </a:pPr>
            <a:r>
              <a:rPr lang="sv-SE" b="1" dirty="0"/>
              <a:t>Övning</a:t>
            </a:r>
          </a:p>
          <a:p>
            <a:pPr marL="342900" indent="-342900"/>
            <a:r>
              <a:rPr lang="sv-SE" dirty="0"/>
              <a:t>När kan ovanstående signal uppkomma?</a:t>
            </a:r>
          </a:p>
          <a:p>
            <a:pPr marL="342900" indent="-342900"/>
            <a:r>
              <a:rPr lang="sv-SE" dirty="0"/>
              <a:t>Ge exempel på två olika situationer där du tar upp detta med kunden utan att skrämmas. Vad säger du och hur?</a:t>
            </a:r>
          </a:p>
          <a:p>
            <a:pPr marL="342900" indent="-342900"/>
            <a:r>
              <a:rPr lang="sv-SE" dirty="0"/>
              <a:t>I några speciella situationer fungerar inte denna kategori fullt ut, vad kan det bero på?</a:t>
            </a:r>
          </a:p>
        </p:txBody>
      </p:sp>
      <p:sp>
        <p:nvSpPr>
          <p:cNvPr id="4" name="Platshållare för bildnummer 3"/>
          <p:cNvSpPr>
            <a:spLocks noGrp="1"/>
          </p:cNvSpPr>
          <p:nvPr>
            <p:ph type="sldNum" sz="quarter" idx="4294967295"/>
          </p:nvPr>
        </p:nvSpPr>
        <p:spPr>
          <a:xfrm>
            <a:off x="250825" y="6525344"/>
            <a:ext cx="250825" cy="174897"/>
          </a:xfrm>
          <a:prstGeom prst="rect">
            <a:avLst/>
          </a:prstGeom>
        </p:spPr>
        <p:txBody>
          <a:bodyPr/>
          <a:lstStyle/>
          <a:p>
            <a:fld id="{10F7DF3E-51A5-487F-86FC-078CA8133410}" type="slidenum">
              <a:rPr lang="sv-SE" smtClean="0"/>
              <a:pPr/>
              <a:t>3</a:t>
            </a:fld>
            <a:endParaRPr lang="sv-SE" dirty="0"/>
          </a:p>
        </p:txBody>
      </p:sp>
    </p:spTree>
    <p:extLst>
      <p:ext uri="{BB962C8B-B14F-4D97-AF65-F5344CB8AC3E}">
        <p14:creationId xmlns:p14="http://schemas.microsoft.com/office/powerpoint/2010/main" val="2387427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Barn</a:t>
            </a:r>
          </a:p>
        </p:txBody>
      </p:sp>
      <p:sp>
        <p:nvSpPr>
          <p:cNvPr id="3" name="Platshållare för innehåll 2"/>
          <p:cNvSpPr>
            <a:spLocks noGrp="1"/>
          </p:cNvSpPr>
          <p:nvPr>
            <p:ph sz="quarter" idx="16"/>
          </p:nvPr>
        </p:nvSpPr>
        <p:spPr/>
        <p:txBody>
          <a:bodyPr>
            <a:normAutofit fontScale="92500" lnSpcReduction="20000"/>
          </a:bodyPr>
          <a:lstStyle/>
          <a:p>
            <a:pPr marL="0" indent="0">
              <a:buNone/>
            </a:pPr>
            <a:r>
              <a:rPr lang="sv-SE" dirty="0"/>
              <a:t>Kalle 4 år har recept på Theralen droppar med doseringen 7 droppar till natten. EES ger följande signal:</a:t>
            </a:r>
          </a:p>
          <a:p>
            <a:pPr marL="0" indent="0">
              <a:buNone/>
            </a:pPr>
            <a:r>
              <a:rPr lang="sv-SE" dirty="0"/>
              <a:t>”Möjlig överdosering. Kontrollera ålder och dos. Maximal dygnsdos till barn 3-5 år vid allergi med svår nattlig klåda är 10 mg. Risk för hang-over och kvarstående sedering. Ska inte användas till barn som sömnläkemedel. Källa: SPC/FASS och Information från Läkemedelsverket 2015;26(2).”</a:t>
            </a:r>
          </a:p>
          <a:p>
            <a:pPr marL="0" indent="0">
              <a:buNone/>
            </a:pPr>
            <a:r>
              <a:rPr lang="sv-SE" sz="2400" b="1" dirty="0"/>
              <a:t>Övning:</a:t>
            </a:r>
          </a:p>
          <a:p>
            <a:pPr marL="342900" indent="-342900"/>
            <a:r>
              <a:rPr lang="sv-SE" sz="2400" dirty="0"/>
              <a:t>På vilket sätt skiljer sig ovanstående text från FASS?</a:t>
            </a:r>
          </a:p>
          <a:p>
            <a:pPr marL="342900" indent="-342900"/>
            <a:r>
              <a:rPr lang="sv-SE" sz="2400" dirty="0"/>
              <a:t>Hur hanterar du denna kund? Vad säger du till kunden? Vilka faktorer är viktiga att ta hänsyn till?</a:t>
            </a:r>
          </a:p>
          <a:p>
            <a:pPr marL="342900" indent="-342900"/>
            <a:r>
              <a:rPr lang="sv-SE" sz="2400" dirty="0"/>
              <a:t>Hur kommer det sig att denna signal faller ut, dosen verkar ju okej?</a:t>
            </a:r>
          </a:p>
          <a:p>
            <a:pPr marL="0" indent="0">
              <a:buNone/>
            </a:pPr>
            <a:endParaRPr lang="sv-SE" dirty="0"/>
          </a:p>
        </p:txBody>
      </p:sp>
    </p:spTree>
    <p:extLst>
      <p:ext uri="{BB962C8B-B14F-4D97-AF65-F5344CB8AC3E}">
        <p14:creationId xmlns:p14="http://schemas.microsoft.com/office/powerpoint/2010/main" val="38262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a:solidFill>
                  <a:srgbClr val="000000"/>
                </a:solidFill>
              </a:rPr>
              <a:t>Äldre</a:t>
            </a:r>
            <a:endParaRPr lang="sv-SE" dirty="0"/>
          </a:p>
        </p:txBody>
      </p:sp>
      <p:sp>
        <p:nvSpPr>
          <p:cNvPr id="4" name="Platshållare för innehåll 3"/>
          <p:cNvSpPr>
            <a:spLocks noGrp="1"/>
          </p:cNvSpPr>
          <p:nvPr>
            <p:ph sz="quarter" idx="16"/>
          </p:nvPr>
        </p:nvSpPr>
        <p:spPr/>
        <p:txBody>
          <a:bodyPr>
            <a:noAutofit/>
          </a:bodyPr>
          <a:lstStyle/>
          <a:p>
            <a:pPr marL="0">
              <a:buNone/>
            </a:pPr>
            <a:r>
              <a:rPr lang="sv-SE" sz="1800" dirty="0"/>
              <a:t>Valter 83 år är på apoteket och vill hämta ut </a:t>
            </a:r>
            <a:r>
              <a:rPr lang="sv-SE" sz="1800" dirty="0" err="1"/>
              <a:t>Stesolid</a:t>
            </a:r>
            <a:r>
              <a:rPr lang="sv-SE" sz="1800" dirty="0"/>
              <a:t>-tabletter. Du har en misstanke om att det kanske inte är ett lämpligt läkemedel till en äldre person och mycket riktigt får du signal i EES, </a:t>
            </a:r>
          </a:p>
          <a:p>
            <a:pPr marL="0">
              <a:buNone/>
            </a:pPr>
            <a:r>
              <a:rPr lang="sv-SE" sz="1800" dirty="0"/>
              <a:t>” Läkemedlet bör om möjligt undvikas av personer från 75 år på grund av hög risk för ackumulation (ansamling i kroppen) vilket medför risk för trötthet, fall och kognitiv påverkan (t ex försämrat minne, förvirring). Källa: Socialstyrelsens indikatorer för god läkemedelsterapi hos äldre, Expertgrupp EES.”</a:t>
            </a:r>
          </a:p>
          <a:p>
            <a:pPr marL="0">
              <a:buNone/>
            </a:pPr>
            <a:r>
              <a:rPr lang="sv-SE" sz="1800" b="1" dirty="0">
                <a:cs typeface="Arial" charset="0"/>
              </a:rPr>
              <a:t>Övning:</a:t>
            </a:r>
            <a:endParaRPr lang="sv-SE" sz="1000" b="1" dirty="0"/>
          </a:p>
          <a:p>
            <a:pPr marL="342900" indent="-342900"/>
            <a:r>
              <a:rPr lang="sv-SE" sz="1800" dirty="0"/>
              <a:t>Vilken är bakgrunden till denna signaltyp?</a:t>
            </a:r>
          </a:p>
          <a:p>
            <a:pPr marL="342900" indent="-342900"/>
            <a:r>
              <a:rPr lang="sv-SE" sz="1800" dirty="0"/>
              <a:t>När räknas man som äldre?</a:t>
            </a:r>
          </a:p>
          <a:p>
            <a:pPr marL="342900" indent="-342900"/>
            <a:r>
              <a:rPr lang="sv-SE" sz="1800" dirty="0"/>
              <a:t>Hur använder du dig av meddelandetexten för att föra en dialog med kunden?</a:t>
            </a:r>
          </a:p>
        </p:txBody>
      </p:sp>
    </p:spTree>
    <p:extLst>
      <p:ext uri="{BB962C8B-B14F-4D97-AF65-F5344CB8AC3E}">
        <p14:creationId xmlns:p14="http://schemas.microsoft.com/office/powerpoint/2010/main" val="918715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a:t>Dubbelmedicinering</a:t>
            </a:r>
          </a:p>
        </p:txBody>
      </p:sp>
      <p:sp>
        <p:nvSpPr>
          <p:cNvPr id="3" name="Platshållare för innehåll 2"/>
          <p:cNvSpPr>
            <a:spLocks noGrp="1"/>
          </p:cNvSpPr>
          <p:nvPr>
            <p:ph sz="quarter" idx="16"/>
          </p:nvPr>
        </p:nvSpPr>
        <p:spPr/>
        <p:txBody>
          <a:bodyPr>
            <a:noAutofit/>
          </a:bodyPr>
          <a:lstStyle/>
          <a:p>
            <a:pPr marL="0" indent="0">
              <a:buFontTx/>
              <a:buNone/>
              <a:defRPr/>
            </a:pPr>
            <a:r>
              <a:rPr lang="sv-SE" sz="1800" dirty="0"/>
              <a:t>Du ser att din kund har många recept på blodtrycksläkemedel, och EES ger också en signal med följande meddelade</a:t>
            </a:r>
            <a:r>
              <a:rPr lang="sv-SE" sz="1800" i="1" dirty="0"/>
              <a:t>: </a:t>
            </a:r>
            <a:r>
              <a:rPr lang="sv-SE" sz="1800" dirty="0"/>
              <a:t>”Möjlig dubbelmedicinering. Kontrollera patientens behov av läkemedel.”</a:t>
            </a:r>
          </a:p>
          <a:p>
            <a:pPr>
              <a:buFontTx/>
              <a:buNone/>
              <a:defRPr/>
            </a:pPr>
            <a:r>
              <a:rPr lang="sv-SE" sz="1800" b="1" dirty="0">
                <a:cs typeface="Arial" charset="0"/>
              </a:rPr>
              <a:t>Övning:</a:t>
            </a:r>
            <a:endParaRPr lang="sv-SE" sz="1800" b="1" dirty="0">
              <a:latin typeface="Georgia" pitchFamily="18" charset="0"/>
            </a:endParaRPr>
          </a:p>
          <a:p>
            <a:pPr marL="342900" indent="-342900">
              <a:defRPr/>
            </a:pPr>
            <a:r>
              <a:rPr lang="sv-SE" sz="1800" dirty="0"/>
              <a:t>Ge några egna exempel på vad det skulle kunna vara för läkemedel inblandade.</a:t>
            </a:r>
          </a:p>
          <a:p>
            <a:pPr marL="342900" indent="-342900">
              <a:defRPr/>
            </a:pPr>
            <a:r>
              <a:rPr lang="sv-SE" sz="1800" dirty="0"/>
              <a:t>Utifrån ditt eget exempel, vad skulle du säga till kunden?</a:t>
            </a:r>
          </a:p>
          <a:p>
            <a:pPr marL="342900" indent="-342900">
              <a:defRPr/>
            </a:pPr>
            <a:r>
              <a:rPr lang="sv-SE" sz="1800" dirty="0"/>
              <a:t>Några scenarier räknas inte som dubbelmedicinering enligt EES; vilka situationer handlar det om?</a:t>
            </a:r>
          </a:p>
          <a:p>
            <a:pPr marL="0" indent="0">
              <a:buNone/>
              <a:defRPr/>
            </a:pPr>
            <a:r>
              <a:rPr lang="sv-SE" sz="1800" b="1" dirty="0"/>
              <a:t>Reflektera</a:t>
            </a:r>
          </a:p>
          <a:p>
            <a:pPr marL="342900" indent="-342900">
              <a:defRPr/>
            </a:pPr>
            <a:r>
              <a:rPr lang="sv-SE" sz="1800" dirty="0"/>
              <a:t>Hur vanligt är problemet idag? Mörkertal? Vad ligger bakom denna problematik?</a:t>
            </a:r>
          </a:p>
          <a:p>
            <a:pPr marL="0" indent="0">
              <a:buNone/>
            </a:pPr>
            <a:endParaRPr lang="sv-SE" sz="1000" dirty="0"/>
          </a:p>
        </p:txBody>
      </p:sp>
    </p:spTree>
    <p:extLst>
      <p:ext uri="{BB962C8B-B14F-4D97-AF65-F5344CB8AC3E}">
        <p14:creationId xmlns:p14="http://schemas.microsoft.com/office/powerpoint/2010/main" val="3128096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Text Box 5"/>
          <p:cNvSpPr txBox="1">
            <a:spLocks noChangeArrowheads="1"/>
          </p:cNvSpPr>
          <p:nvPr/>
        </p:nvSpPr>
        <p:spPr bwMode="auto">
          <a:xfrm>
            <a:off x="6516688" y="5805488"/>
            <a:ext cx="2266950" cy="45720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defRPr/>
            </a:pPr>
            <a:endParaRPr lang="sv-SE" dirty="0"/>
          </a:p>
        </p:txBody>
      </p:sp>
      <p:sp>
        <p:nvSpPr>
          <p:cNvPr id="5" name="Rubrik 4"/>
          <p:cNvSpPr>
            <a:spLocks noGrp="1"/>
          </p:cNvSpPr>
          <p:nvPr>
            <p:ph type="title"/>
          </p:nvPr>
        </p:nvSpPr>
        <p:spPr/>
        <p:txBody>
          <a:bodyPr/>
          <a:lstStyle/>
          <a:p>
            <a:r>
              <a:rPr lang="sv-SE" dirty="0"/>
              <a:t>Läkemedelsinteraktion </a:t>
            </a:r>
          </a:p>
        </p:txBody>
      </p:sp>
      <p:sp>
        <p:nvSpPr>
          <p:cNvPr id="3" name="Platshållare för innehåll 2"/>
          <p:cNvSpPr>
            <a:spLocks noGrp="1"/>
          </p:cNvSpPr>
          <p:nvPr>
            <p:ph sz="quarter" idx="16"/>
          </p:nvPr>
        </p:nvSpPr>
        <p:spPr/>
        <p:txBody>
          <a:bodyPr>
            <a:normAutofit fontScale="70000" lnSpcReduction="20000"/>
          </a:bodyPr>
          <a:lstStyle/>
          <a:p>
            <a:pPr marL="0" indent="0">
              <a:buNone/>
            </a:pPr>
            <a:r>
              <a:rPr lang="sv-SE" sz="2400" dirty="0"/>
              <a:t>Kunden framför dig har recept på Alvedon forte och Waran. Du får en signal om C4-interaktion och följande meddelande visas:</a:t>
            </a:r>
            <a:endParaRPr lang="sv-SE" sz="1600" dirty="0"/>
          </a:p>
          <a:p>
            <a:pPr marL="0" indent="0">
              <a:buNone/>
            </a:pPr>
            <a:r>
              <a:rPr lang="sv-SE" sz="2300" b="1" dirty="0"/>
              <a:t>Medicinsk konsekvens: </a:t>
            </a:r>
          </a:p>
          <a:p>
            <a:pPr marL="0" indent="0">
              <a:buNone/>
            </a:pPr>
            <a:r>
              <a:rPr lang="sv-SE" sz="2300" dirty="0"/>
              <a:t>Blödningsrisken kan öka vid kontinuerlig behandling med paracetamol i doser över 2 gram/dygn.</a:t>
            </a:r>
          </a:p>
          <a:p>
            <a:pPr marL="0" indent="0">
              <a:buNone/>
            </a:pPr>
            <a:r>
              <a:rPr lang="sv-SE" sz="2300" b="1" dirty="0"/>
              <a:t>Rekommendation:</a:t>
            </a:r>
          </a:p>
          <a:p>
            <a:pPr marL="0" indent="0">
              <a:buNone/>
            </a:pPr>
            <a:r>
              <a:rPr lang="sv-SE" sz="2300" dirty="0"/>
              <a:t>Kombinationen av warfarin och paracetamol är säkrare än kombination av warfarin och NSAID. Noggrann monitorering av INR rekommenderas. </a:t>
            </a:r>
          </a:p>
          <a:p>
            <a:pPr marL="0" indent="0">
              <a:lnSpc>
                <a:spcPct val="90000"/>
              </a:lnSpc>
              <a:buFontTx/>
              <a:buNone/>
            </a:pPr>
            <a:br>
              <a:rPr lang="sv-SE" sz="2400" b="1" dirty="0">
                <a:latin typeface="Georgia" pitchFamily="18" charset="0"/>
              </a:rPr>
            </a:br>
            <a:r>
              <a:rPr lang="sv-SE" sz="2400" b="1" dirty="0"/>
              <a:t>Övning:</a:t>
            </a:r>
          </a:p>
          <a:p>
            <a:pPr marL="342900" indent="-342900"/>
            <a:r>
              <a:rPr lang="sv-SE" sz="2400" dirty="0"/>
              <a:t>Vad innebär att det att interaktionen är klassificerad till C4?</a:t>
            </a:r>
          </a:p>
          <a:p>
            <a:pPr marL="342900" indent="-342900"/>
            <a:r>
              <a:rPr lang="sv-SE" sz="2400" dirty="0"/>
              <a:t>Hur tänker du runt interaktionen ovan? Vad gör du för att lösa den?</a:t>
            </a:r>
          </a:p>
          <a:p>
            <a:pPr marL="342900" indent="-342900"/>
            <a:r>
              <a:rPr lang="sv-SE" sz="2400" dirty="0"/>
              <a:t>Hur värderar du interaktioner?</a:t>
            </a:r>
          </a:p>
          <a:p>
            <a:pPr marL="342900" indent="-342900"/>
            <a:r>
              <a:rPr lang="sv-SE" sz="2400" dirty="0"/>
              <a:t>Studera den fördjupade informationen. Vilken information kan du hitta där? I vilka situationer kan den vara värdefull?</a:t>
            </a:r>
            <a:endParaRPr lang="sv-SE" dirty="0"/>
          </a:p>
        </p:txBody>
      </p:sp>
    </p:spTree>
    <p:extLst>
      <p:ext uri="{BB962C8B-B14F-4D97-AF65-F5344CB8AC3E}">
        <p14:creationId xmlns:p14="http://schemas.microsoft.com/office/powerpoint/2010/main" val="3466426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a:t>Påverkar sjukdom</a:t>
            </a:r>
          </a:p>
        </p:txBody>
      </p:sp>
      <p:sp>
        <p:nvSpPr>
          <p:cNvPr id="2" name="Platshållare för innehåll 1"/>
          <p:cNvSpPr>
            <a:spLocks noGrp="1"/>
          </p:cNvSpPr>
          <p:nvPr>
            <p:ph sz="quarter" idx="16"/>
          </p:nvPr>
        </p:nvSpPr>
        <p:spPr/>
        <p:txBody>
          <a:bodyPr>
            <a:normAutofit fontScale="55000" lnSpcReduction="20000"/>
          </a:bodyPr>
          <a:lstStyle/>
          <a:p>
            <a:pPr marL="0" indent="0">
              <a:buFontTx/>
              <a:buNone/>
            </a:pPr>
            <a:r>
              <a:rPr lang="sv-SE" sz="2700" dirty="0"/>
              <a:t>En herre i övre medelåldern kommer in på apoteket för att hämta ut </a:t>
            </a:r>
            <a:r>
              <a:rPr lang="sv-SE" sz="2700" dirty="0" err="1"/>
              <a:t>Haldol</a:t>
            </a:r>
            <a:r>
              <a:rPr lang="sv-SE" sz="2700" dirty="0"/>
              <a:t>-tabletter. EES ger en signal inom kategorin Påverkar sjukdom</a:t>
            </a:r>
            <a:r>
              <a:rPr lang="sv-SE" sz="2700" i="1" dirty="0"/>
              <a:t> </a:t>
            </a:r>
            <a:r>
              <a:rPr lang="sv-SE" sz="2700" dirty="0"/>
              <a:t>och följande meddelande visas:</a:t>
            </a:r>
          </a:p>
          <a:p>
            <a:pPr marL="0" indent="0">
              <a:buFontTx/>
              <a:buNone/>
            </a:pPr>
            <a:r>
              <a:rPr lang="sv-SE" sz="2700" dirty="0"/>
              <a:t>”Patienten har läkemedel som används vid Parkinsons sjukdom och har dessutom recept på ett neuroleptikum som blockerar dopamin och motverkar behandlingseffekten av Parkinsons sjukdom. Användning av neuroleptika som blockerar dopamin bör undvikas vid Parkinsons sjukdom. Källa: SPC/FASS.”</a:t>
            </a:r>
            <a:br>
              <a:rPr lang="sv-SE" sz="2700" dirty="0"/>
            </a:br>
            <a:endParaRPr lang="sv-SE" sz="2700" dirty="0"/>
          </a:p>
          <a:p>
            <a:pPr marL="0" indent="0">
              <a:buFontTx/>
              <a:buNone/>
            </a:pPr>
            <a:r>
              <a:rPr lang="sv-SE" sz="2700" b="1" dirty="0"/>
              <a:t>Övning:</a:t>
            </a:r>
          </a:p>
          <a:p>
            <a:pPr marL="342900" indent="-342900"/>
            <a:r>
              <a:rPr lang="sv-SE" sz="2700" dirty="0"/>
              <a:t>Du kan inte se att kunden har något recept på ett Parkinsonläkemedel, trots det ger EES en signal. Hur hänger detta ihop, visas en felaktig signal?</a:t>
            </a:r>
          </a:p>
          <a:p>
            <a:pPr marL="342900" indent="-342900"/>
            <a:r>
              <a:rPr lang="sv-SE" sz="2700" dirty="0"/>
              <a:t>Vad är bakgrunden rent farmakologiskt till att denna signal kommer upp? </a:t>
            </a:r>
          </a:p>
          <a:p>
            <a:pPr marL="342900" indent="-342900"/>
            <a:r>
              <a:rPr lang="sv-SE" sz="2700" dirty="0"/>
              <a:t>Hur hanterar du denna situation? Vad säger du till kunden? Vilka faktorer är viktigt att ta hänsyn till? Finns det tillfällen då man bör vara extra försiktig i dialogen?</a:t>
            </a:r>
          </a:p>
          <a:p>
            <a:pPr marL="342900" indent="-342900"/>
            <a:r>
              <a:rPr lang="sv-SE" sz="2700" dirty="0"/>
              <a:t>Kan du själv, utifrån verkningsmekanism fundera ut något annat exempel som skulle kunna platsa i denna kategori?</a:t>
            </a:r>
          </a:p>
          <a:p>
            <a:pPr marL="0" indent="0">
              <a:buNone/>
            </a:pPr>
            <a:endParaRPr lang="sv-SE" dirty="0"/>
          </a:p>
        </p:txBody>
      </p:sp>
    </p:spTree>
    <p:extLst>
      <p:ext uri="{BB962C8B-B14F-4D97-AF65-F5344CB8AC3E}">
        <p14:creationId xmlns:p14="http://schemas.microsoft.com/office/powerpoint/2010/main" val="1166333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2C8A27-5943-4115-A5C1-C32B10F5AB56}"/>
              </a:ext>
            </a:extLst>
          </p:cNvPr>
          <p:cNvSpPr>
            <a:spLocks noGrp="1"/>
          </p:cNvSpPr>
          <p:nvPr>
            <p:ph type="title"/>
          </p:nvPr>
        </p:nvSpPr>
        <p:spPr/>
        <p:txBody>
          <a:bodyPr/>
          <a:lstStyle/>
          <a:p>
            <a:r>
              <a:rPr lang="sv-SE" dirty="0"/>
              <a:t>Fosterpåverkan</a:t>
            </a:r>
          </a:p>
        </p:txBody>
      </p:sp>
      <p:sp>
        <p:nvSpPr>
          <p:cNvPr id="3" name="Platshållare för innehåll 2">
            <a:extLst>
              <a:ext uri="{FF2B5EF4-FFF2-40B4-BE49-F238E27FC236}">
                <a16:creationId xmlns:a16="http://schemas.microsoft.com/office/drawing/2014/main" id="{C8E44647-11A9-4FC6-AD6D-932D777FDF50}"/>
              </a:ext>
            </a:extLst>
          </p:cNvPr>
          <p:cNvSpPr>
            <a:spLocks noGrp="1"/>
          </p:cNvSpPr>
          <p:nvPr>
            <p:ph sz="quarter" idx="16"/>
          </p:nvPr>
        </p:nvSpPr>
        <p:spPr>
          <a:xfrm>
            <a:off x="1493659" y="2132856"/>
            <a:ext cx="6085172" cy="3348372"/>
          </a:xfrm>
        </p:spPr>
        <p:txBody>
          <a:bodyPr/>
          <a:lstStyle/>
          <a:p>
            <a:pPr marL="0" indent="0">
              <a:buNone/>
            </a:pPr>
            <a:r>
              <a:rPr lang="sv-SE" sz="1500" dirty="0"/>
              <a:t>Kvinnan framför dig har recept på </a:t>
            </a:r>
            <a:r>
              <a:rPr lang="sv-SE" sz="1500" dirty="0" err="1"/>
              <a:t>Arthrotec</a:t>
            </a:r>
            <a:r>
              <a:rPr lang="sv-SE" sz="1500" dirty="0"/>
              <a:t>® forte. Du trycker på fliken ”Fosterpåverkan” och får upp följande text:</a:t>
            </a:r>
            <a:endParaRPr lang="sv-SE" dirty="0"/>
          </a:p>
        </p:txBody>
      </p:sp>
      <p:graphicFrame>
        <p:nvGraphicFramePr>
          <p:cNvPr id="4" name="Tabell 4">
            <a:extLst>
              <a:ext uri="{FF2B5EF4-FFF2-40B4-BE49-F238E27FC236}">
                <a16:creationId xmlns:a16="http://schemas.microsoft.com/office/drawing/2014/main" id="{E86711BA-ED99-402C-8DA1-2DA01D9C4D4F}"/>
              </a:ext>
            </a:extLst>
          </p:cNvPr>
          <p:cNvGraphicFramePr>
            <a:graphicFrameLocks noGrp="1"/>
          </p:cNvGraphicFramePr>
          <p:nvPr/>
        </p:nvGraphicFramePr>
        <p:xfrm>
          <a:off x="1442601" y="2685768"/>
          <a:ext cx="5883707" cy="3182376"/>
        </p:xfrm>
        <a:graphic>
          <a:graphicData uri="http://schemas.openxmlformats.org/drawingml/2006/table">
            <a:tbl>
              <a:tblPr firstRow="1" bandRow="1">
                <a:tableStyleId>{5C22544A-7EE6-4342-B048-85BDC9FD1C3A}</a:tableStyleId>
              </a:tblPr>
              <a:tblGrid>
                <a:gridCol w="1131794">
                  <a:extLst>
                    <a:ext uri="{9D8B030D-6E8A-4147-A177-3AD203B41FA5}">
                      <a16:colId xmlns:a16="http://schemas.microsoft.com/office/drawing/2014/main" val="402508359"/>
                    </a:ext>
                  </a:extLst>
                </a:gridCol>
                <a:gridCol w="650383">
                  <a:extLst>
                    <a:ext uri="{9D8B030D-6E8A-4147-A177-3AD203B41FA5}">
                      <a16:colId xmlns:a16="http://schemas.microsoft.com/office/drawing/2014/main" val="2433609385"/>
                    </a:ext>
                  </a:extLst>
                </a:gridCol>
                <a:gridCol w="1029775">
                  <a:extLst>
                    <a:ext uri="{9D8B030D-6E8A-4147-A177-3AD203B41FA5}">
                      <a16:colId xmlns:a16="http://schemas.microsoft.com/office/drawing/2014/main" val="331451436"/>
                    </a:ext>
                  </a:extLst>
                </a:gridCol>
                <a:gridCol w="3071755">
                  <a:extLst>
                    <a:ext uri="{9D8B030D-6E8A-4147-A177-3AD203B41FA5}">
                      <a16:colId xmlns:a16="http://schemas.microsoft.com/office/drawing/2014/main" val="1485955645"/>
                    </a:ext>
                  </a:extLst>
                </a:gridCol>
              </a:tblGrid>
              <a:tr h="362976">
                <a:tc>
                  <a:txBody>
                    <a:bodyPr/>
                    <a:lstStyle/>
                    <a:p>
                      <a:r>
                        <a:rPr lang="sv-SE" sz="1400" dirty="0"/>
                        <a:t>Läkemedel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400" dirty="0"/>
                        <a:t>Klass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400" dirty="0"/>
                        <a:t>Substans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400" dirty="0"/>
                        <a:t>Bedömning</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387888"/>
                  </a:ext>
                </a:extLst>
              </a:tr>
              <a:tr h="1384200">
                <a:tc rowSpan="2">
                  <a:txBody>
                    <a:bodyPr/>
                    <a:lstStyle/>
                    <a:p>
                      <a:pPr algn="ctr">
                        <a:spcBef>
                          <a:spcPts val="1800"/>
                        </a:spcBef>
                      </a:pPr>
                      <a:endParaRPr lang="sv-SE" sz="600" dirty="0"/>
                    </a:p>
                    <a:p>
                      <a:pPr algn="ctr">
                        <a:spcBef>
                          <a:spcPts val="1800"/>
                        </a:spcBef>
                      </a:pPr>
                      <a:endParaRPr lang="sv-SE" sz="600" dirty="0"/>
                    </a:p>
                    <a:p>
                      <a:pPr algn="ctr">
                        <a:spcBef>
                          <a:spcPts val="1800"/>
                        </a:spcBef>
                      </a:pPr>
                      <a:endParaRPr lang="sv-SE" sz="600" dirty="0"/>
                    </a:p>
                    <a:p>
                      <a:pPr algn="ctr">
                        <a:spcBef>
                          <a:spcPts val="1800"/>
                        </a:spcBef>
                      </a:pPr>
                      <a:r>
                        <a:rPr lang="sv-SE" sz="1500" b="1" dirty="0" err="1"/>
                        <a:t>Arthrotec</a:t>
                      </a:r>
                      <a:r>
                        <a:rPr lang="sv-SE" sz="1500" b="1" dirty="0"/>
                        <a:t>® forte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200" dirty="0"/>
                        <a:t>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200" dirty="0" err="1"/>
                        <a:t>Misoprostol</a:t>
                      </a:r>
                      <a:endParaRPr lang="sv-SE"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800" dirty="0" err="1"/>
                        <a:t>Misoprostol</a:t>
                      </a:r>
                      <a:r>
                        <a:rPr lang="sv-SE" sz="800" dirty="0"/>
                        <a:t> har sannolikt en viss </a:t>
                      </a:r>
                      <a:r>
                        <a:rPr lang="sv-SE" sz="800" dirty="0" err="1"/>
                        <a:t>teratogen</a:t>
                      </a:r>
                      <a:r>
                        <a:rPr lang="sv-SE" sz="800" dirty="0"/>
                        <a:t> effekt när det används som abortframkallande medel, om aborten misslyckas och graviditeten får fortsätta. Den normala handläggningen är att avsluta graviditeten på annat sätt. Om kvinnan ångrar abortförsöket, ska graviditetens fortsatta handläggning diskuteras med specialist. Detsamma gäller när </a:t>
                      </a:r>
                      <a:r>
                        <a:rPr lang="sv-SE" sz="800" dirty="0" err="1"/>
                        <a:t>misoprostol</a:t>
                      </a:r>
                      <a:r>
                        <a:rPr lang="sv-SE" sz="800" dirty="0"/>
                        <a:t> används som medel vid </a:t>
                      </a:r>
                      <a:r>
                        <a:rPr lang="sv-SE" sz="800" dirty="0" err="1"/>
                        <a:t>ulcussjukdom</a:t>
                      </a:r>
                      <a:r>
                        <a:rPr lang="sv-SE" sz="800" dirty="0"/>
                        <a:t> under graviditeten. Förutom </a:t>
                      </a:r>
                      <a:r>
                        <a:rPr lang="sv-SE" sz="800" dirty="0" err="1"/>
                        <a:t>teratogena</a:t>
                      </a:r>
                      <a:r>
                        <a:rPr lang="sv-SE" sz="800" dirty="0"/>
                        <a:t> effekter, är en ökad risk för spontanabort möjlig. Vid båda indikationerna kan det vara motiverat med ett ultraljud 2–3 veckor efter exponeringen för att utesluta partiell placentaavlossning. Därefter rekommenderas ett riktat ultraljud i vecka 16–18 och att följa fostrets tillväxt.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538256"/>
                  </a:ext>
                </a:extLst>
              </a:tr>
              <a:tr h="1264309">
                <a:tc vMerge="1">
                  <a:txBody>
                    <a:bodyPr/>
                    <a:lstStyle/>
                    <a:p>
                      <a:endParaRPr lang="sv-SE" dirty="0"/>
                    </a:p>
                  </a:txBody>
                  <a:tcPr/>
                </a:tc>
                <a:tc>
                  <a:txBody>
                    <a:bodyPr/>
                    <a:lstStyle/>
                    <a:p>
                      <a:r>
                        <a:rPr lang="sv-SE" sz="1200" dirty="0"/>
                        <a:t>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1200" dirty="0" err="1"/>
                        <a:t>Diklofenak</a:t>
                      </a:r>
                      <a:r>
                        <a:rPr lang="sv-SE" sz="1200" dirty="0"/>
                        <a:t> – systemiskt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sv-SE" sz="800" dirty="0" err="1"/>
                        <a:t>Diklofenak</a:t>
                      </a:r>
                      <a:r>
                        <a:rPr lang="sv-SE" sz="800" dirty="0"/>
                        <a:t> skall inte användas för regelbunden kontinuerlig behandling under graviditetens andra hälft, bland annat på grund av risk för </a:t>
                      </a:r>
                      <a:r>
                        <a:rPr lang="sv-SE" sz="800" dirty="0" err="1"/>
                        <a:t>för</a:t>
                      </a:r>
                      <a:r>
                        <a:rPr lang="sv-SE" sz="800" dirty="0"/>
                        <a:t> tidig slutning av </a:t>
                      </a:r>
                      <a:r>
                        <a:rPr lang="sv-SE" sz="800" dirty="0" err="1"/>
                        <a:t>ductus</a:t>
                      </a:r>
                      <a:r>
                        <a:rPr lang="sv-SE" sz="800" dirty="0"/>
                        <a:t> </a:t>
                      </a:r>
                      <a:r>
                        <a:rPr lang="sv-SE" sz="800" dirty="0" err="1"/>
                        <a:t>arteriosus</a:t>
                      </a:r>
                      <a:r>
                        <a:rPr lang="sv-SE" sz="800" dirty="0"/>
                        <a:t>, minskad mängd fostervatten och nedsatt njurfunktion hos fostret och den nyfödda. Användning under tidig graviditet tycks inte öka den generella risken för fosterskador även om ett samband mellan hjärtfel och NSAID-preparat som grupp har diskuterats. Den eventuella riskökningen för hjärtfel i det enskilda fallet är dock knappast så stor att det finns anledning till oro om kvinnan ändå har använt </a:t>
                      </a:r>
                      <a:r>
                        <a:rPr lang="sv-SE" sz="800" dirty="0" err="1"/>
                        <a:t>diklofenak</a:t>
                      </a:r>
                      <a:r>
                        <a:rPr lang="sv-SE" sz="800" dirty="0"/>
                        <a:t> under tidig graviditet.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008131"/>
                  </a:ext>
                </a:extLst>
              </a:tr>
            </a:tbl>
          </a:graphicData>
        </a:graphic>
      </p:graphicFrame>
    </p:spTree>
    <p:extLst>
      <p:ext uri="{BB962C8B-B14F-4D97-AF65-F5344CB8AC3E}">
        <p14:creationId xmlns:p14="http://schemas.microsoft.com/office/powerpoint/2010/main" val="2235090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Blank">
  <a:themeElements>
    <a:clrScheme name="Anpassad 163">
      <a:dk1>
        <a:srgbClr val="000000"/>
      </a:dk1>
      <a:lt1>
        <a:sysClr val="window" lastClr="FFFFFF"/>
      </a:lt1>
      <a:dk2>
        <a:srgbClr val="4AC9FF"/>
      </a:dk2>
      <a:lt2>
        <a:srgbClr val="EEECE1"/>
      </a:lt2>
      <a:accent1>
        <a:srgbClr val="620063"/>
      </a:accent1>
      <a:accent2>
        <a:srgbClr val="55575A"/>
      </a:accent2>
      <a:accent3>
        <a:srgbClr val="4AC9FF"/>
      </a:accent3>
      <a:accent4>
        <a:srgbClr val="620063"/>
      </a:accent4>
      <a:accent5>
        <a:srgbClr val="000000"/>
      </a:accent5>
      <a:accent6>
        <a:srgbClr val="000000"/>
      </a:accent6>
      <a:hlink>
        <a:srgbClr val="000000"/>
      </a:hlink>
      <a:folHlink>
        <a:srgbClr val="620063"/>
      </a:folHlink>
    </a:clrScheme>
    <a:fontScheme name="Arial eH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eHälsomyndigheten">
      <a:dk1>
        <a:sysClr val="windowText" lastClr="000000"/>
      </a:dk1>
      <a:lt1>
        <a:sysClr val="window" lastClr="FFFFFF"/>
      </a:lt1>
      <a:dk2>
        <a:srgbClr val="1F497D"/>
      </a:dk2>
      <a:lt2>
        <a:srgbClr val="EEECE1"/>
      </a:lt2>
      <a:accent1>
        <a:srgbClr val="672565"/>
      </a:accent1>
      <a:accent2>
        <a:srgbClr val="55575A"/>
      </a:accent2>
      <a:accent3>
        <a:srgbClr val="00A7E2"/>
      </a:accent3>
      <a:accent4>
        <a:srgbClr val="EE9BAD"/>
      </a:accent4>
      <a:accent5>
        <a:srgbClr val="32DAC4"/>
      </a:accent5>
      <a:accent6>
        <a:srgbClr val="DDC4BA"/>
      </a:accent6>
      <a:hlink>
        <a:srgbClr val="0000FF"/>
      </a:hlink>
      <a:folHlink>
        <a:srgbClr val="800080"/>
      </a:folHlink>
    </a:clrScheme>
    <a:fontScheme name="eHälsomyndigheten">
      <a:majorFont>
        <a:latin typeface="Arial Narrow"/>
        <a:ea typeface=""/>
        <a:cs typeface=""/>
      </a:majorFont>
      <a:minorFont>
        <a:latin typeface="Perpet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eHälsomyndigheten">
      <a:dk1>
        <a:sysClr val="windowText" lastClr="000000"/>
      </a:dk1>
      <a:lt1>
        <a:sysClr val="window" lastClr="FFFFFF"/>
      </a:lt1>
      <a:dk2>
        <a:srgbClr val="1F497D"/>
      </a:dk2>
      <a:lt2>
        <a:srgbClr val="EEECE1"/>
      </a:lt2>
      <a:accent1>
        <a:srgbClr val="672565"/>
      </a:accent1>
      <a:accent2>
        <a:srgbClr val="55575A"/>
      </a:accent2>
      <a:accent3>
        <a:srgbClr val="00A7E2"/>
      </a:accent3>
      <a:accent4>
        <a:srgbClr val="EE9BAD"/>
      </a:accent4>
      <a:accent5>
        <a:srgbClr val="32DAC4"/>
      </a:accent5>
      <a:accent6>
        <a:srgbClr val="DDC4BA"/>
      </a:accent6>
      <a:hlink>
        <a:srgbClr val="0000FF"/>
      </a:hlink>
      <a:folHlink>
        <a:srgbClr val="800080"/>
      </a:folHlink>
    </a:clrScheme>
    <a:fontScheme name="eHälsomyndigheten">
      <a:majorFont>
        <a:latin typeface="Arial Narrow"/>
        <a:ea typeface=""/>
        <a:cs typeface=""/>
      </a:majorFont>
      <a:minorFont>
        <a:latin typeface="Perpet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Normal" ma:contentTypeID="0x010100DC1D8ECDB72C194F9F7841CC62E2C4650060FBCE96506127449E8C1FC6A5C45422" ma:contentTypeVersion="4" ma:contentTypeDescription="Create a new document." ma:contentTypeScope="" ma:versionID="91f4a20fdb881f2f80a6889042675f5b">
  <xsd:schema xmlns:xsd="http://www.w3.org/2001/XMLSchema" xmlns:xs="http://www.w3.org/2001/XMLSchema" xmlns:p="http://schemas.microsoft.com/office/2006/metadata/properties" xmlns:ns2="c28f52af-a8f8-4551-b8ae-866ae79b83b4" xmlns:ns3="36f31b6a-474e-4fba-ba7a-a4053c20e99a" targetNamespace="http://schemas.microsoft.com/office/2006/metadata/properties" ma:root="true" ma:fieldsID="90e20e2bb2e628adc88173330b09174d" ns2:_="" ns3:_="">
    <xsd:import namespace="c28f52af-a8f8-4551-b8ae-866ae79b83b4"/>
    <xsd:import namespace="36f31b6a-474e-4fba-ba7a-a4053c20e99a"/>
    <xsd:element name="properties">
      <xsd:complexType>
        <xsd:sequence>
          <xsd:element name="documentManagement">
            <xsd:complexType>
              <xsd:all>
                <xsd:element ref="ns2:SIStatusOfDocumentColumn413" minOccurs="0"/>
                <xsd:element ref="ns2:Handlingstyp" minOccurs="0"/>
                <xsd:element ref="ns3:DocSt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8f52af-a8f8-4551-b8ae-866ae79b83b4" elementFormDefault="qualified">
    <xsd:import namespace="http://schemas.microsoft.com/office/2006/documentManagement/types"/>
    <xsd:import namespace="http://schemas.microsoft.com/office/infopath/2007/PartnerControls"/>
    <xsd:element name="SIStatusOfDocumentColumn413" ma:index="8" nillable="true" ma:displayName="Status of the document" ma:internalName="SIStatusOfDocumentColumn413">
      <xsd:simpleType>
        <xsd:restriction base="dms:Text">
          <xsd:maxLength value="255"/>
        </xsd:restriction>
      </xsd:simpleType>
    </xsd:element>
    <xsd:element name="Handlingstyp" ma:index="9" nillable="true" ma:displayName="Handlingstyp" ma:list="{a10b8abd-708c-4061-93b9-31cd1f76653d}" ma:internalName="Handlingstyp" ma:readOnly="false" ma:showField="Title" ma:web="c28f52af-a8f8-4551-b8ae-866ae79b83b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36f31b6a-474e-4fba-ba7a-a4053c20e99a" elementFormDefault="qualified">
    <xsd:import namespace="http://schemas.microsoft.com/office/2006/documentManagement/types"/>
    <xsd:import namespace="http://schemas.microsoft.com/office/infopath/2007/PartnerControls"/>
    <xsd:element name="DocState" ma:index="10" nillable="true" ma:displayName="Status godkännande" ma:internalName="DocStat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IStatusOfDocumentColumn413 xmlns="c28f52af-a8f8-4551-b8ae-866ae79b83b4" xsi:nil="true"/>
    <Handlingstyp xmlns="c28f52af-a8f8-4551-b8ae-866ae79b83b4" xsi:nil="true"/>
  </documentManagement>
</p:properties>
</file>

<file path=customXml/itemProps1.xml><?xml version="1.0" encoding="utf-8"?>
<ds:datastoreItem xmlns:ds="http://schemas.openxmlformats.org/officeDocument/2006/customXml" ds:itemID="{03BBE05B-F0AD-4A24-BFC9-93A60E3267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8f52af-a8f8-4551-b8ae-866ae79b83b4"/>
    <ds:schemaRef ds:uri="36f31b6a-474e-4fba-ba7a-a4053c20e9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D6DCCD-DDEB-415F-96FD-CBA84BC9CE6A}">
  <ds:schemaRefs>
    <ds:schemaRef ds:uri="http://schemas.microsoft.com/sharepoint/v3/contenttype/forms"/>
  </ds:schemaRefs>
</ds:datastoreItem>
</file>

<file path=customXml/itemProps3.xml><?xml version="1.0" encoding="utf-8"?>
<ds:datastoreItem xmlns:ds="http://schemas.openxmlformats.org/officeDocument/2006/customXml" ds:itemID="{1C386890-E3B0-4631-819A-412CB0196647}">
  <ds:schemaRefs>
    <ds:schemaRef ds:uri="http://purl.org/dc/terms/"/>
    <ds:schemaRef ds:uri="http://schemas.microsoft.com/office/2006/metadata/properties"/>
    <ds:schemaRef ds:uri="http://purl.org/dc/elements/1.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36f31b6a-474e-4fba-ba7a-a4053c20e99a"/>
    <ds:schemaRef ds:uri="c28f52af-a8f8-4551-b8ae-866ae79b83b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blank</Template>
  <TotalTime>1443</TotalTime>
  <Words>4866</Words>
  <Application>Microsoft Office PowerPoint</Application>
  <PresentationFormat>Bildspel på skärmen (4:3)</PresentationFormat>
  <Paragraphs>266</Paragraphs>
  <Slides>13</Slides>
  <Notes>13</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13</vt:i4>
      </vt:variant>
    </vt:vector>
  </HeadingPairs>
  <TitlesOfParts>
    <vt:vector size="18" baseType="lpstr">
      <vt:lpstr>ＭＳ Ｐゴシック</vt:lpstr>
      <vt:lpstr>Arial</vt:lpstr>
      <vt:lpstr>Georgia</vt:lpstr>
      <vt:lpstr>Perpetua</vt:lpstr>
      <vt:lpstr>Blank</vt:lpstr>
      <vt:lpstr>Elektroniskt expertstöd – EES Kundfall</vt:lpstr>
      <vt:lpstr>Kundfall</vt:lpstr>
      <vt:lpstr>Hög dos</vt:lpstr>
      <vt:lpstr>Barn</vt:lpstr>
      <vt:lpstr>Äldre</vt:lpstr>
      <vt:lpstr>Dubbelmedicinering</vt:lpstr>
      <vt:lpstr>Läkemedelsinteraktion </vt:lpstr>
      <vt:lpstr>Påverkar sjukdom</vt:lpstr>
      <vt:lpstr>Fosterpåverkan</vt:lpstr>
      <vt:lpstr>Fosterpåverkan forts</vt:lpstr>
      <vt:lpstr>Amning</vt:lpstr>
      <vt:lpstr>Amning forts</vt:lpstr>
      <vt:lpstr>Tack</vt:lpstr>
    </vt:vector>
  </TitlesOfParts>
  <Company>Apotekens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Rubrik</dc:title>
  <dc:creator>Maria Wanrud</dc:creator>
  <cp:lastModifiedBy>Ida Svensson</cp:lastModifiedBy>
  <cp:revision>115</cp:revision>
  <cp:lastPrinted>2015-11-23T14:39:37Z</cp:lastPrinted>
  <dcterms:created xsi:type="dcterms:W3CDTF">2016-05-13T13:57:31Z</dcterms:created>
  <dcterms:modified xsi:type="dcterms:W3CDTF">2022-12-13T08:12:59Z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0x010100DC1D8ECDB72C194F9F7841CC62E2C4650060FBCE96506127449E8C1FC6A5C45422</vt:lpwstr>
  </property>
  <property fmtid="{D5CDD505-2E9C-101B-9397-08002B2CF9AE}" pid="3" name="ProjectRecno">
    <vt:lpwstr>200033</vt:lpwstr>
  </property>
</Properties>
</file>